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sldIdLst>
    <p:sldId id="347" r:id="rId2"/>
    <p:sldId id="371" r:id="rId3"/>
    <p:sldId id="393" r:id="rId4"/>
    <p:sldId id="375" r:id="rId5"/>
    <p:sldId id="376" r:id="rId6"/>
    <p:sldId id="382" r:id="rId7"/>
    <p:sldId id="383" r:id="rId8"/>
    <p:sldId id="387" r:id="rId9"/>
    <p:sldId id="388" r:id="rId10"/>
    <p:sldId id="390" r:id="rId11"/>
    <p:sldId id="377" r:id="rId12"/>
    <p:sldId id="380" r:id="rId13"/>
    <p:sldId id="445" r:id="rId14"/>
    <p:sldId id="447" r:id="rId15"/>
    <p:sldId id="446" r:id="rId16"/>
    <p:sldId id="415" r:id="rId17"/>
    <p:sldId id="416" r:id="rId18"/>
    <p:sldId id="374" r:id="rId19"/>
    <p:sldId id="394" r:id="rId20"/>
    <p:sldId id="395" r:id="rId21"/>
    <p:sldId id="396" r:id="rId22"/>
    <p:sldId id="411" r:id="rId23"/>
    <p:sldId id="412" r:id="rId24"/>
    <p:sldId id="413" r:id="rId25"/>
    <p:sldId id="414" r:id="rId26"/>
    <p:sldId id="398" r:id="rId27"/>
    <p:sldId id="399" r:id="rId28"/>
    <p:sldId id="267" r:id="rId29"/>
    <p:sldId id="406" r:id="rId30"/>
    <p:sldId id="405" r:id="rId31"/>
    <p:sldId id="266" r:id="rId32"/>
    <p:sldId id="268" r:id="rId33"/>
    <p:sldId id="407" r:id="rId34"/>
    <p:sldId id="408" r:id="rId35"/>
    <p:sldId id="265" r:id="rId36"/>
    <p:sldId id="363" r:id="rId37"/>
    <p:sldId id="410" r:id="rId38"/>
    <p:sldId id="369" r:id="rId39"/>
    <p:sldId id="370" r:id="rId40"/>
    <p:sldId id="417" r:id="rId41"/>
    <p:sldId id="418" r:id="rId42"/>
    <p:sldId id="419" r:id="rId43"/>
    <p:sldId id="422" r:id="rId44"/>
    <p:sldId id="421" r:id="rId45"/>
    <p:sldId id="423" r:id="rId46"/>
    <p:sldId id="424" r:id="rId47"/>
    <p:sldId id="425" r:id="rId48"/>
    <p:sldId id="426" r:id="rId49"/>
    <p:sldId id="442" r:id="rId50"/>
    <p:sldId id="443" r:id="rId51"/>
    <p:sldId id="444" r:id="rId52"/>
    <p:sldId id="433" r:id="rId53"/>
    <p:sldId id="427" r:id="rId54"/>
    <p:sldId id="428" r:id="rId55"/>
    <p:sldId id="430" r:id="rId56"/>
    <p:sldId id="431" r:id="rId57"/>
    <p:sldId id="429" r:id="rId58"/>
    <p:sldId id="432" r:id="rId59"/>
    <p:sldId id="434" r:id="rId60"/>
    <p:sldId id="435" r:id="rId61"/>
    <p:sldId id="436" r:id="rId62"/>
    <p:sldId id="367" r:id="rId63"/>
    <p:sldId id="360" r:id="rId64"/>
    <p:sldId id="365" r:id="rId65"/>
    <p:sldId id="439" r:id="rId66"/>
    <p:sldId id="440" r:id="rId67"/>
    <p:sldId id="44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834713-AEF4-B149-BF89-8778A41DFD04}">
          <p14:sldIdLst>
            <p14:sldId id="347"/>
            <p14:sldId id="371"/>
          </p14:sldIdLst>
        </p14:section>
        <p14:section name="Learning for Systems" id="{1E1EF466-F79C-B64F-84EA-E7DEF2F1F705}">
          <p14:sldIdLst>
            <p14:sldId id="393"/>
            <p14:sldId id="375"/>
          </p14:sldIdLst>
        </p14:section>
        <p14:section name="Paris" id="{C69391C7-2885-E84B-9727-F54044CF98FE}">
          <p14:sldIdLst>
            <p14:sldId id="376"/>
            <p14:sldId id="382"/>
            <p14:sldId id="383"/>
            <p14:sldId id="387"/>
            <p14:sldId id="388"/>
            <p14:sldId id="390"/>
          </p14:sldIdLst>
        </p14:section>
        <p14:section name="Hemingway" id="{806503D4-C44F-F645-B18E-732E1394ED60}">
          <p14:sldIdLst>
            <p14:sldId id="377"/>
            <p14:sldId id="380"/>
          </p14:sldIdLst>
        </p14:section>
        <p14:section name="Deep Code Completion" id="{35461DB7-968B-C543-959E-2FB93CDB5512}">
          <p14:sldIdLst>
            <p14:sldId id="445"/>
            <p14:sldId id="447"/>
            <p14:sldId id="446"/>
            <p14:sldId id="415"/>
            <p14:sldId id="416"/>
          </p14:sldIdLst>
        </p14:section>
        <p14:section name="Systems for Learning" id="{37DCDB21-63F8-3249-976D-08B36043BF47}">
          <p14:sldIdLst>
            <p14:sldId id="374"/>
            <p14:sldId id="394"/>
            <p14:sldId id="395"/>
            <p14:sldId id="396"/>
          </p14:sldIdLst>
        </p14:section>
        <p14:section name="temgen" id="{0721AECE-B4F6-CA4B-A814-37A5B5169659}">
          <p14:sldIdLst>
            <p14:sldId id="411"/>
            <p14:sldId id="412"/>
            <p14:sldId id="413"/>
            <p14:sldId id="414"/>
          </p14:sldIdLst>
        </p14:section>
        <p14:section name="clipper" id="{D7C369D9-5BC2-9047-A0BF-9B45F223BF0D}">
          <p14:sldIdLst>
            <p14:sldId id="398"/>
            <p14:sldId id="399"/>
            <p14:sldId id="267"/>
            <p14:sldId id="406"/>
            <p14:sldId id="405"/>
            <p14:sldId id="266"/>
            <p14:sldId id="268"/>
            <p14:sldId id="407"/>
            <p14:sldId id="408"/>
            <p14:sldId id="265"/>
            <p14:sldId id="363"/>
            <p14:sldId id="410"/>
            <p14:sldId id="369"/>
            <p14:sldId id="370"/>
            <p14:sldId id="417"/>
            <p14:sldId id="418"/>
            <p14:sldId id="419"/>
            <p14:sldId id="422"/>
            <p14:sldId id="421"/>
            <p14:sldId id="423"/>
            <p14:sldId id="424"/>
            <p14:sldId id="425"/>
            <p14:sldId id="426"/>
            <p14:sldId id="442"/>
            <p14:sldId id="443"/>
            <p14:sldId id="444"/>
            <p14:sldId id="433"/>
            <p14:sldId id="427"/>
            <p14:sldId id="428"/>
            <p14:sldId id="430"/>
            <p14:sldId id="431"/>
            <p14:sldId id="429"/>
            <p14:sldId id="432"/>
            <p14:sldId id="434"/>
            <p14:sldId id="435"/>
            <p14:sldId id="436"/>
            <p14:sldId id="367"/>
            <p14:sldId id="360"/>
            <p14:sldId id="365"/>
            <p14:sldId id="439"/>
            <p14:sldId id="440"/>
            <p14:sldId id="441"/>
          </p14:sldIdLst>
        </p14:section>
        <p14:section name="scratch" id="{2FBE2E71-0E12-7C45-80B8-8CE4C202793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2DC0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41"/>
    <p:restoredTop sz="83519"/>
  </p:normalViewPr>
  <p:slideViewPr>
    <p:cSldViewPr snapToGrid="0" snapToObjects="1">
      <p:cViewPr>
        <p:scale>
          <a:sx n="56" d="100"/>
          <a:sy n="56" d="100"/>
        </p:scale>
        <p:origin x="760" y="800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Online Learning</c:v>
                </c:pt>
              </c:strCache>
            </c:strRef>
          </c:tx>
          <c:spPr>
            <a:ln w="63500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0.524</c:v>
                </c:pt>
                <c:pt idx="1">
                  <c:v>0.46725</c:v>
                </c:pt>
                <c:pt idx="2">
                  <c:v>0.4235</c:v>
                </c:pt>
                <c:pt idx="3">
                  <c:v>0.36325</c:v>
                </c:pt>
                <c:pt idx="4">
                  <c:v>0.3325</c:v>
                </c:pt>
                <c:pt idx="5">
                  <c:v>0.277</c:v>
                </c:pt>
                <c:pt idx="6">
                  <c:v>0.24775</c:v>
                </c:pt>
                <c:pt idx="7">
                  <c:v>0.22275</c:v>
                </c:pt>
                <c:pt idx="8">
                  <c:v>0.209</c:v>
                </c:pt>
                <c:pt idx="9">
                  <c:v>0.19875</c:v>
                </c:pt>
                <c:pt idx="10">
                  <c:v>0.1965</c:v>
                </c:pt>
                <c:pt idx="11">
                  <c:v>0.19175</c:v>
                </c:pt>
                <c:pt idx="12">
                  <c:v>0.18625</c:v>
                </c:pt>
                <c:pt idx="13">
                  <c:v>0.18475</c:v>
                </c:pt>
                <c:pt idx="14">
                  <c:v>0.17525</c:v>
                </c:pt>
                <c:pt idx="15">
                  <c:v>0.175</c:v>
                </c:pt>
                <c:pt idx="16">
                  <c:v>0.1655</c:v>
                </c:pt>
                <c:pt idx="17">
                  <c:v>0.1665</c:v>
                </c:pt>
                <c:pt idx="18">
                  <c:v>0.1605</c:v>
                </c:pt>
                <c:pt idx="19">
                  <c:v>0.1555</c:v>
                </c:pt>
                <c:pt idx="20">
                  <c:v>0.14525</c:v>
                </c:pt>
                <c:pt idx="21">
                  <c:v>0.14525</c:v>
                </c:pt>
                <c:pt idx="22">
                  <c:v>0.14275</c:v>
                </c:pt>
                <c:pt idx="23">
                  <c:v>0.143</c:v>
                </c:pt>
                <c:pt idx="24">
                  <c:v>0.13925</c:v>
                </c:pt>
                <c:pt idx="25">
                  <c:v>0.13875</c:v>
                </c:pt>
                <c:pt idx="26">
                  <c:v>0.1415</c:v>
                </c:pt>
                <c:pt idx="27">
                  <c:v>0.1445</c:v>
                </c:pt>
                <c:pt idx="28">
                  <c:v>0.148</c:v>
                </c:pt>
                <c:pt idx="29">
                  <c:v>0.14625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Full Retrain</c:v>
                </c:pt>
              </c:strCache>
            </c:strRef>
          </c:tx>
          <c:spPr>
            <a:ln w="6350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8890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Sheet1!$D$2:$D$32</c:f>
              <c:numCache>
                <c:formatCode>General</c:formatCode>
                <c:ptCount val="31"/>
                <c:pt idx="0">
                  <c:v>0.52425</c:v>
                </c:pt>
                <c:pt idx="1">
                  <c:v>0.4665</c:v>
                </c:pt>
                <c:pt idx="2">
                  <c:v>0.41425</c:v>
                </c:pt>
                <c:pt idx="3">
                  <c:v>0.354</c:v>
                </c:pt>
                <c:pt idx="4">
                  <c:v>0.319</c:v>
                </c:pt>
                <c:pt idx="5">
                  <c:v>0.264</c:v>
                </c:pt>
                <c:pt idx="6">
                  <c:v>0.22825</c:v>
                </c:pt>
                <c:pt idx="7">
                  <c:v>0.204</c:v>
                </c:pt>
                <c:pt idx="8">
                  <c:v>0.1925</c:v>
                </c:pt>
                <c:pt idx="9">
                  <c:v>0.1765</c:v>
                </c:pt>
                <c:pt idx="10">
                  <c:v>0.17</c:v>
                </c:pt>
                <c:pt idx="11">
                  <c:v>0.16125</c:v>
                </c:pt>
                <c:pt idx="12">
                  <c:v>0.15375</c:v>
                </c:pt>
                <c:pt idx="13">
                  <c:v>0.15475</c:v>
                </c:pt>
                <c:pt idx="14">
                  <c:v>0.1505</c:v>
                </c:pt>
                <c:pt idx="15">
                  <c:v>0.14875</c:v>
                </c:pt>
                <c:pt idx="16">
                  <c:v>0.14</c:v>
                </c:pt>
                <c:pt idx="17">
                  <c:v>0.139</c:v>
                </c:pt>
                <c:pt idx="18">
                  <c:v>0.1385</c:v>
                </c:pt>
                <c:pt idx="19">
                  <c:v>0.137</c:v>
                </c:pt>
                <c:pt idx="20">
                  <c:v>0.13375</c:v>
                </c:pt>
                <c:pt idx="21">
                  <c:v>0.131</c:v>
                </c:pt>
                <c:pt idx="22">
                  <c:v>0.1275</c:v>
                </c:pt>
                <c:pt idx="23">
                  <c:v>0.1245</c:v>
                </c:pt>
                <c:pt idx="24">
                  <c:v>0.124</c:v>
                </c:pt>
                <c:pt idx="25">
                  <c:v>0.12225</c:v>
                </c:pt>
                <c:pt idx="26">
                  <c:v>0.119</c:v>
                </c:pt>
                <c:pt idx="27">
                  <c:v>0.11975</c:v>
                </c:pt>
                <c:pt idx="28">
                  <c:v>0.118</c:v>
                </c:pt>
                <c:pt idx="29">
                  <c:v>0.116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082512"/>
        <c:axId val="506087104"/>
      </c:scatterChart>
      <c:valAx>
        <c:axId val="506082512"/>
        <c:scaling>
          <c:orientation val="minMax"/>
          <c:max val="30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506087104"/>
        <c:crosses val="autoZero"/>
        <c:crossBetween val="midCat"/>
      </c:valAx>
      <c:valAx>
        <c:axId val="50608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506082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9/16/16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Tai_K/0/1/0/all/0/1" TargetMode="External"/><Relationship Id="rId4" Type="http://schemas.openxmlformats.org/officeDocument/2006/relationships/hyperlink" Target="http://arxiv.org/find/cs/1/au:+Socher_R/0/1/0/all/0/1" TargetMode="External"/><Relationship Id="rId5" Type="http://schemas.openxmlformats.org/officeDocument/2006/relationships/hyperlink" Target="http://arxiv.org/find/cs/1/au:+Manning_C/0/1/0/all/0/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Tai_K/0/1/0/all/0/1" TargetMode="External"/><Relationship Id="rId4" Type="http://schemas.openxmlformats.org/officeDocument/2006/relationships/hyperlink" Target="http://arxiv.org/find/cs/1/au:+Socher_R/0/1/0/all/0/1" TargetMode="External"/><Relationship Id="rId5" Type="http://schemas.openxmlformats.org/officeDocument/2006/relationships/hyperlink" Target="http://arxiv.org/find/cs/1/au:+Manning_C/0/1/0/all/0/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76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3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7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2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59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3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Combines multiple </a:t>
            </a:r>
            <a:r>
              <a:rPr lang="en-US" b="1" dirty="0" smtClean="0">
                <a:solidFill>
                  <a:schemeClr val="accent5"/>
                </a:solidFill>
              </a:rPr>
              <a:t>systems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with different design goals</a:t>
            </a:r>
          </a:p>
          <a:p>
            <a:pPr lvl="1"/>
            <a:r>
              <a:rPr lang="en-US" dirty="0" smtClean="0"/>
              <a:t>Tradeoff</a:t>
            </a:r>
            <a:r>
              <a:rPr lang="en-US" b="1" dirty="0" smtClean="0">
                <a:solidFill>
                  <a:schemeClr val="accent5"/>
                </a:solidFill>
              </a:rPr>
              <a:t> latency</a:t>
            </a:r>
            <a:r>
              <a:rPr lang="en-US" b="1" dirty="0" smtClean="0"/>
              <a:t> </a:t>
            </a:r>
            <a:r>
              <a:rPr lang="en-US" dirty="0" smtClean="0"/>
              <a:t>vs </a:t>
            </a:r>
            <a:r>
              <a:rPr lang="en-US" b="1" dirty="0" smtClean="0">
                <a:solidFill>
                  <a:schemeClr val="accent5"/>
                </a:solidFill>
              </a:rPr>
              <a:t>throughput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7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1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31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67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16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32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0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6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11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54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19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2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3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06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27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3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03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55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to</a:t>
            </a:r>
            <a:r>
              <a:rPr lang="en-US" baseline="0" dirty="0" smtClean="0"/>
              <a:t> </a:t>
            </a:r>
            <a:r>
              <a:rPr lang="en-US" baseline="0" dirty="0" smtClean="0"/>
              <a:t>61 </a:t>
            </a:r>
            <a:r>
              <a:rPr lang="en-US" baseline="0" dirty="0" smtClean="0"/>
              <a:t>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3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to</a:t>
            </a:r>
            <a:r>
              <a:rPr lang="en-US" baseline="0" dirty="0" smtClean="0"/>
              <a:t> 48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74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8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8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get a sense to how we perform, we compared to </a:t>
            </a:r>
            <a:r>
              <a:rPr lang="en-US" sz="18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google’s</a:t>
            </a:r>
            <a:r>
              <a:rPr lang="en-US" sz="18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tensor flow serving</a:t>
            </a:r>
          </a:p>
          <a:p>
            <a:r>
              <a:rPr lang="en-US" sz="18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same code as google, expect to get similar performance</a:t>
            </a:r>
          </a:p>
          <a:p>
            <a:r>
              <a:rPr lang="en-US" sz="18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similar latencies, but clipper is able to ensure a more consistent latency</a:t>
            </a:r>
          </a:p>
          <a:p>
            <a:r>
              <a:rPr lang="en-US" sz="18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if we look at throughput, see substantial improvement in throughput, more adaptive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227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r>
              <a:rPr lang="en-US" baseline="0" dirty="0" smtClean="0"/>
              <a:t> on digits using Spark SVMs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1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</a:t>
            </a:r>
            <a:r>
              <a:rPr lang="en-US" baseline="0" dirty="0" smtClean="0"/>
              <a:t> public validation dataset (50K examples)</a:t>
            </a:r>
          </a:p>
          <a:p>
            <a:r>
              <a:rPr lang="en-US" baseline="0" dirty="0" smtClean="0"/>
              <a:t>1000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37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</a:t>
            </a:r>
            <a:r>
              <a:rPr lang="en-US" baseline="0" dirty="0" smtClean="0"/>
              <a:t> public validation dataset (50K examples)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4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0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072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4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Improved Semantic Representations From Tree-Structured Long Short-Term Memory Networks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Kai Sheng Tai,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Richard Socher,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Christopher D. Manning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8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Improved Semantic Representations From Tree-Structured Long Short-Term Memory Networks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Kai Sheng Tai,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Richard Socher,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Christopher D. Manning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32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03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5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3733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2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9/16/16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egonzal@cs.berkeley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tiff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tiff"/><Relationship Id="rId12" Type="http://schemas.openxmlformats.org/officeDocument/2006/relationships/image" Target="../media/image30.tiff"/><Relationship Id="rId13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tiff"/><Relationship Id="rId9" Type="http://schemas.openxmlformats.org/officeDocument/2006/relationships/image" Target="../media/image27.tiff"/><Relationship Id="rId10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tiff"/><Relationship Id="rId12" Type="http://schemas.openxmlformats.org/officeDocument/2006/relationships/image" Target="../media/image30.tiff"/><Relationship Id="rId13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tiff"/><Relationship Id="rId9" Type="http://schemas.openxmlformats.org/officeDocument/2006/relationships/image" Target="../media/image27.tiff"/><Relationship Id="rId10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5" Type="http://schemas.openxmlformats.org/officeDocument/2006/relationships/image" Target="../media/image33.png"/><Relationship Id="rId6" Type="http://schemas.microsoft.com/office/2007/relationships/hdphoto" Target="../media/hdphoto2.wdp"/><Relationship Id="rId7" Type="http://schemas.openxmlformats.org/officeDocument/2006/relationships/image" Target="../media/image15.tif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5" Type="http://schemas.openxmlformats.org/officeDocument/2006/relationships/image" Target="../media/image33.png"/><Relationship Id="rId6" Type="http://schemas.microsoft.com/office/2007/relationships/hdphoto" Target="../media/hdphoto2.wdp"/><Relationship Id="rId7" Type="http://schemas.openxmlformats.org/officeDocument/2006/relationships/image" Target="../media/image15.tif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5" Type="http://schemas.openxmlformats.org/officeDocument/2006/relationships/image" Target="../media/image33.png"/><Relationship Id="rId6" Type="http://schemas.microsoft.com/office/2007/relationships/hdphoto" Target="../media/hdphoto2.wdp"/><Relationship Id="rId7" Type="http://schemas.openxmlformats.org/officeDocument/2006/relationships/image" Target="../media/image15.tiff"/><Relationship Id="rId8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40.tiff"/><Relationship Id="rId8" Type="http://schemas.openxmlformats.org/officeDocument/2006/relationships/image" Target="../media/image41.tiff"/><Relationship Id="rId9" Type="http://schemas.openxmlformats.org/officeDocument/2006/relationships/image" Target="../media/image42.tiff"/><Relationship Id="rId10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15.tiff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7" Type="http://schemas.openxmlformats.org/officeDocument/2006/relationships/image" Target="../media/image47.tiff"/><Relationship Id="rId8" Type="http://schemas.openxmlformats.org/officeDocument/2006/relationships/image" Target="../media/image48.png"/><Relationship Id="rId9" Type="http://schemas.microsoft.com/office/2007/relationships/hdphoto" Target="../media/hdphoto3.wdp"/><Relationship Id="rId10" Type="http://schemas.openxmlformats.org/officeDocument/2006/relationships/image" Target="../media/image4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4.wdp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tiff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2.tiff"/><Relationship Id="rId9" Type="http://schemas.openxmlformats.org/officeDocument/2006/relationships/image" Target="../media/image59.tiff"/><Relationship Id="rId10" Type="http://schemas.openxmlformats.org/officeDocument/2006/relationships/image" Target="../media/image60.tiff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59.tiff"/><Relationship Id="rId1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2.tiff"/><Relationship Id="rId9" Type="http://schemas.openxmlformats.org/officeDocument/2006/relationships/image" Target="../media/image60.tiff"/><Relationship Id="rId10" Type="http://schemas.openxmlformats.org/officeDocument/2006/relationships/image" Target="../media/image29.tiff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tiff"/><Relationship Id="rId12" Type="http://schemas.openxmlformats.org/officeDocument/2006/relationships/image" Target="../media/image60.tiff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tif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2.tiff"/><Relationship Id="rId9" Type="http://schemas.openxmlformats.org/officeDocument/2006/relationships/image" Target="../media/image58.png"/><Relationship Id="rId10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2.tiff"/><Relationship Id="rId9" Type="http://schemas.openxmlformats.org/officeDocument/2006/relationships/image" Target="../media/image58.png"/><Relationship Id="rId10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2.tiff"/><Relationship Id="rId9" Type="http://schemas.openxmlformats.org/officeDocument/2006/relationships/image" Target="../media/image58.png"/><Relationship Id="rId10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4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4" Type="http://schemas.openxmlformats.org/officeDocument/2006/relationships/image" Target="../media/image68.png"/><Relationship Id="rId5" Type="http://schemas.microsoft.com/office/2007/relationships/hdphoto" Target="../media/hdphoto5.wdp"/><Relationship Id="rId6" Type="http://schemas.openxmlformats.org/officeDocument/2006/relationships/image" Target="../media/image69.tiff"/><Relationship Id="rId7" Type="http://schemas.openxmlformats.org/officeDocument/2006/relationships/image" Target="../media/image70.tiff"/><Relationship Id="rId8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4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52.tif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tiff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2.tiff"/><Relationship Id="rId9" Type="http://schemas.openxmlformats.org/officeDocument/2006/relationships/image" Target="../media/image59.tiff"/><Relationship Id="rId10" Type="http://schemas.openxmlformats.org/officeDocument/2006/relationships/image" Target="../media/image60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4" Type="http://schemas.openxmlformats.org/officeDocument/2006/relationships/image" Target="../media/image44.tiff"/><Relationship Id="rId5" Type="http://schemas.openxmlformats.org/officeDocument/2006/relationships/image" Target="../media/image15.tiff"/><Relationship Id="rId6" Type="http://schemas.openxmlformats.org/officeDocument/2006/relationships/image" Target="../media/image78.tiff"/><Relationship Id="rId7" Type="http://schemas.openxmlformats.org/officeDocument/2006/relationships/image" Target="../media/image79.tiff"/><Relationship Id="rId8" Type="http://schemas.openxmlformats.org/officeDocument/2006/relationships/image" Target="../media/image80.tiff"/><Relationship Id="rId9" Type="http://schemas.openxmlformats.org/officeDocument/2006/relationships/image" Target="../media/image81.tiff"/><Relationship Id="rId10" Type="http://schemas.openxmlformats.org/officeDocument/2006/relationships/image" Target="../media/image32.png"/><Relationship Id="rId11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cbrise.github.io/cs294-rise-fa16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-1" y="4476750"/>
            <a:ext cx="12191999" cy="1847278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Joseph E. Gonzalez</a:t>
            </a:r>
          </a:p>
          <a:p>
            <a:r>
              <a:rPr lang="en-US" sz="3200" dirty="0" smtClean="0"/>
              <a:t>Asst. Professor, UC Berkeley</a:t>
            </a:r>
          </a:p>
          <a:p>
            <a:r>
              <a:rPr lang="en-US" sz="3200" dirty="0" smtClean="0">
                <a:hlinkClick r:id="rId2"/>
              </a:rPr>
              <a:t>jegonzal@cs.berkeley.edu</a:t>
            </a:r>
          </a:p>
          <a:p>
            <a:endParaRPr lang="en-US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0" y="784965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Learning </a:t>
            </a:r>
            <a:r>
              <a:rPr lang="en-US" sz="9600" b="1" dirty="0" smtClean="0">
                <a:solidFill>
                  <a:schemeClr val="accent5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Systems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463" y="2354625"/>
            <a:ext cx="1142133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Research at the Intersection of</a:t>
            </a:r>
            <a:b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5400" b="1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Machine Learning</a:t>
            </a:r>
            <a:r>
              <a:rPr lang="en-US" sz="5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&amp; </a:t>
            </a:r>
            <a:r>
              <a:rPr lang="en-US" sz="5400" b="1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Data Systems</a:t>
            </a:r>
            <a:endParaRPr lang="en-US" sz="4800" b="1" dirty="0">
              <a:solidFill>
                <a:schemeClr val="accent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1" y="395382"/>
            <a:ext cx="6743089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Paris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Performance Aware 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Runtime Inference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19" y="2276060"/>
            <a:ext cx="11353800" cy="4691269"/>
          </a:xfrm>
        </p:spPr>
        <p:txBody>
          <a:bodyPr>
            <a:normAutofit/>
          </a:bodyPr>
          <a:lstStyle/>
          <a:p>
            <a:r>
              <a:rPr lang="en-US" b="1" dirty="0" smtClean="0"/>
              <a:t>Goal:</a:t>
            </a:r>
            <a:r>
              <a:rPr lang="en-US" dirty="0" smtClean="0"/>
              <a:t> Predict the runtime of </a:t>
            </a:r>
            <a:r>
              <a:rPr lang="en-US" b="1" dirty="0" smtClean="0"/>
              <a:t>workload </a:t>
            </a:r>
            <a:r>
              <a:rPr lang="en-US" b="1" i="1" dirty="0" smtClean="0"/>
              <a:t>w</a:t>
            </a:r>
            <a:r>
              <a:rPr lang="en-US" dirty="0" smtClean="0"/>
              <a:t> on </a:t>
            </a:r>
            <a:r>
              <a:rPr lang="en-US" b="1" dirty="0" smtClean="0"/>
              <a:t>VM type </a:t>
            </a:r>
            <a:r>
              <a:rPr lang="en-US" b="1" i="1" dirty="0" smtClean="0"/>
              <a:t>v</a:t>
            </a:r>
          </a:p>
          <a:p>
            <a:pPr lvl="1"/>
            <a:r>
              <a:rPr lang="en-US" b="1" dirty="0" smtClean="0"/>
              <a:t>Challenge:</a:t>
            </a:r>
            <a:r>
              <a:rPr lang="en-US" dirty="0" smtClean="0"/>
              <a:t> How do we model workloads and VM types</a:t>
            </a:r>
          </a:p>
          <a:p>
            <a:r>
              <a:rPr lang="en-US" b="1" i="1" dirty="0" smtClean="0"/>
              <a:t>Insight: </a:t>
            </a:r>
            <a:endParaRPr lang="en-US" i="1" dirty="0" smtClean="0"/>
          </a:p>
          <a:p>
            <a:pPr lvl="1"/>
            <a:r>
              <a:rPr lang="en-US" u="sng" dirty="0" smtClean="0"/>
              <a:t>Extensive</a:t>
            </a:r>
            <a:r>
              <a:rPr lang="en-US" dirty="0" smtClean="0"/>
              <a:t> </a:t>
            </a:r>
            <a:r>
              <a:rPr lang="en-US" i="1" dirty="0" smtClean="0"/>
              <a:t>benchmarking</a:t>
            </a:r>
            <a:r>
              <a:rPr lang="en-US" dirty="0" smtClean="0"/>
              <a:t> to model </a:t>
            </a:r>
            <a:br>
              <a:rPr lang="en-US" dirty="0" smtClean="0"/>
            </a:br>
            <a:r>
              <a:rPr lang="en-US" dirty="0" smtClean="0"/>
              <a:t>relationships between VM types</a:t>
            </a:r>
          </a:p>
          <a:p>
            <a:pPr lvl="2"/>
            <a:r>
              <a:rPr lang="en-US" dirty="0" smtClean="0"/>
              <a:t>Costly but run once for all workloads</a:t>
            </a:r>
          </a:p>
          <a:p>
            <a:pPr lvl="1"/>
            <a:r>
              <a:rPr lang="en-US" u="sng" dirty="0" smtClean="0"/>
              <a:t>Lightweight</a:t>
            </a:r>
            <a:r>
              <a:rPr lang="en-US" dirty="0" smtClean="0"/>
              <a:t> workload </a:t>
            </a:r>
            <a:r>
              <a:rPr lang="en-US" i="1" dirty="0" smtClean="0"/>
              <a:t>“fingerprinting”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by on a small set of test VMs</a:t>
            </a:r>
          </a:p>
          <a:p>
            <a:pPr lvl="1"/>
            <a:r>
              <a:rPr lang="en-US" dirty="0" smtClean="0"/>
              <a:t>Generalize workload performance on other</a:t>
            </a:r>
            <a:br>
              <a:rPr lang="en-US" dirty="0" smtClean="0"/>
            </a:br>
            <a:r>
              <a:rPr lang="en-US" dirty="0" smtClean="0"/>
              <a:t>VMs</a:t>
            </a:r>
          </a:p>
          <a:p>
            <a:r>
              <a:rPr lang="en-US" b="1" dirty="0" smtClean="0"/>
              <a:t>Results: </a:t>
            </a:r>
            <a:r>
              <a:rPr lang="en-US" dirty="0" smtClean="0"/>
              <a:t> Runtime prediction 17% Relative RMSE (56% Baseline)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20274" y="224859"/>
            <a:ext cx="4415845" cy="1960170"/>
            <a:chOff x="6937955" y="199003"/>
            <a:chExt cx="4609910" cy="2046314"/>
          </a:xfrm>
        </p:grpSpPr>
        <p:grpSp>
          <p:nvGrpSpPr>
            <p:cNvPr id="9" name="Group 8"/>
            <p:cNvGrpSpPr/>
            <p:nvPr/>
          </p:nvGrpSpPr>
          <p:grpSpPr>
            <a:xfrm>
              <a:off x="6937955" y="199003"/>
              <a:ext cx="1502660" cy="2046314"/>
              <a:chOff x="6937955" y="199003"/>
              <a:chExt cx="1502660" cy="20463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076938" y="166054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78839" y="199003"/>
              <a:ext cx="1558891" cy="2046314"/>
              <a:chOff x="8578356" y="199003"/>
              <a:chExt cx="1558891" cy="20463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815826" y="1660542"/>
                <a:ext cx="10839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6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75200" y="199003"/>
              <a:ext cx="1072665" cy="2046313"/>
              <a:chOff x="10475200" y="199003"/>
              <a:chExt cx="1072665" cy="20463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617803" y="1660541"/>
                <a:ext cx="776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sp>
        <p:nvSpPr>
          <p:cNvPr id="89" name="Rounded Rectangle 88"/>
          <p:cNvSpPr/>
          <p:nvPr/>
        </p:nvSpPr>
        <p:spPr>
          <a:xfrm>
            <a:off x="7553406" y="3755476"/>
            <a:ext cx="4282713" cy="6475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0189867" y="3412514"/>
            <a:ext cx="167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Benchmarking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7675990" y="3588028"/>
            <a:ext cx="2091854" cy="1779103"/>
          </a:xfrm>
          <a:prstGeom prst="round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75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75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75000"/>
                </a:schemeClr>
              </a:gs>
            </a:gsLst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7802218" y="3755475"/>
            <a:ext cx="3805506" cy="523220"/>
            <a:chOff x="7295322" y="4386774"/>
            <a:chExt cx="3805506" cy="523220"/>
          </a:xfrm>
        </p:grpSpPr>
        <p:sp>
          <p:nvSpPr>
            <p:cNvPr id="80" name="Rectangle 79"/>
            <p:cNvSpPr/>
            <p:nvPr/>
          </p:nvSpPr>
          <p:spPr>
            <a:xfrm>
              <a:off x="7295322" y="4540662"/>
              <a:ext cx="834887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rgbClr val="FFFFFF"/>
                  </a:solidFill>
                </a:rPr>
                <a:t>vm1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04801" y="4540662"/>
              <a:ext cx="834887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vm2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061445" y="4540662"/>
              <a:ext cx="1039383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vm100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290764" y="4386774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800" dirty="0" smtClean="0"/>
                <a:t>…</a:t>
              </a:r>
              <a:endParaRPr lang="en-US" sz="2800" dirty="0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7951303" y="4810542"/>
            <a:ext cx="1513126" cy="35780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Workload</a:t>
            </a:r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9739742" y="464821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Fingerprinting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05" name="Straight Arrow Connector 104"/>
          <p:cNvCxnSpPr>
            <a:endCxn id="85" idx="1"/>
          </p:cNvCxnSpPr>
          <p:nvPr/>
        </p:nvCxnSpPr>
        <p:spPr>
          <a:xfrm flipV="1">
            <a:off x="9464429" y="4094029"/>
            <a:ext cx="1103912" cy="7165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02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9" grpId="0" animBg="1"/>
      <p:bldP spid="91" grpId="0"/>
      <p:bldP spid="99" grpId="0" animBg="1"/>
      <p:bldP spid="93" grpId="0" animBg="1"/>
      <p:bldP spid="1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09273"/>
            <a:ext cx="6046470" cy="17494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Hemingway</a:t>
            </a:r>
            <a:r>
              <a:rPr lang="en-US" sz="3600" baseline="30000" dirty="0" smtClean="0"/>
              <a:t>*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/>
              <a:t>Modeling Throughput and </a:t>
            </a:r>
            <a:br>
              <a:rPr lang="en-US" sz="3600" dirty="0" smtClean="0"/>
            </a:br>
            <a:r>
              <a:rPr lang="en-US" sz="3600" dirty="0" smtClean="0"/>
              <a:t>Convergence for ML Workloads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98" y="2248151"/>
            <a:ext cx="11414760" cy="1436956"/>
          </a:xfrm>
        </p:spPr>
        <p:txBody>
          <a:bodyPr/>
          <a:lstStyle/>
          <a:p>
            <a:r>
              <a:rPr lang="en-US" dirty="0" smtClean="0"/>
              <a:t>What is the best algorithm and level of parallelism for an ML task?</a:t>
            </a:r>
          </a:p>
          <a:p>
            <a:pPr lvl="1"/>
            <a:r>
              <a:rPr lang="en-US" b="1" dirty="0" smtClean="0"/>
              <a:t>Trade-off:</a:t>
            </a:r>
            <a:r>
              <a:rPr lang="en-US" dirty="0" smtClean="0"/>
              <a:t>  Parallelism, Coordination, &amp; Convergence</a:t>
            </a:r>
          </a:p>
          <a:p>
            <a:r>
              <a:rPr lang="en-US" b="1" dirty="0" smtClean="0"/>
              <a:t>Research challenge:</a:t>
            </a:r>
            <a:r>
              <a:rPr lang="en-US" dirty="0" smtClean="0"/>
              <a:t> Can we model this trade-off explicitly?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67884" y="6571622"/>
            <a:ext cx="360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*follow-up work to 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</a:rPr>
              <a:t>Shivaram’s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 Ernest paper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8065" y="209273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085" y="228283"/>
            <a:ext cx="1371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994" y="228283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28740" y="1593783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Shivaram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err="1">
                <a:latin typeface="Helvetica Light" charset="0"/>
                <a:ea typeface="Helvetica Light" charset="0"/>
                <a:cs typeface="Helvetica Light" charset="0"/>
              </a:rPr>
              <a:t>Venkataraman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6394" y="1593783"/>
            <a:ext cx="93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Xinghao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Pan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68011" y="1593783"/>
            <a:ext cx="776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Zi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Zheng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80529" y="5668316"/>
            <a:ext cx="3992226" cy="707886"/>
            <a:chOff x="1178308" y="4678963"/>
            <a:chExt cx="3992226" cy="707886"/>
          </a:xfrm>
        </p:grpSpPr>
        <p:sp>
          <p:nvSpPr>
            <p:cNvPr id="13" name="Rectangle 12"/>
            <p:cNvSpPr/>
            <p:nvPr/>
          </p:nvSpPr>
          <p:spPr>
            <a:xfrm>
              <a:off x="2457740" y="4678963"/>
              <a:ext cx="27127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Loss as a function of </a:t>
              </a:r>
              <a:b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</a:t>
              </a:r>
              <a:r>
                <a:rPr lang="en-US" sz="2000" b="1" i="1" dirty="0" err="1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</a:t>
              </a:r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cores </a:t>
              </a:r>
              <a:r>
                <a:rPr lang="en-US" sz="2000" b="1" i="1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  <a:endParaRPr lang="en-US" sz="2000" b="1" i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308" y="4797956"/>
              <a:ext cx="1193800" cy="469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57793" y="5668316"/>
            <a:ext cx="3697968" cy="707886"/>
            <a:chOff x="1597408" y="5455920"/>
            <a:chExt cx="3697968" cy="7078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408" y="5574913"/>
              <a:ext cx="774700" cy="4699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457740" y="5455920"/>
              <a:ext cx="28376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per second as</a:t>
              </a:r>
              <a:b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function of cores </a:t>
              </a:r>
              <a:r>
                <a:rPr lang="en-US" sz="2000" b="1" i="1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  <a:endParaRPr lang="en-US" sz="2000" b="1" i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050801" y="4043921"/>
            <a:ext cx="2798253" cy="1699810"/>
            <a:chOff x="6955077" y="4084113"/>
            <a:chExt cx="2798253" cy="1699810"/>
          </a:xfrm>
        </p:grpSpPr>
        <p:grpSp>
          <p:nvGrpSpPr>
            <p:cNvPr id="33" name="Group 32"/>
            <p:cNvGrpSpPr/>
            <p:nvPr/>
          </p:nvGrpSpPr>
          <p:grpSpPr>
            <a:xfrm>
              <a:off x="7051646" y="4084113"/>
              <a:ext cx="2602428" cy="1617784"/>
              <a:chOff x="1584002" y="4129873"/>
              <a:chExt cx="2327637" cy="1446962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1827964" y="4129873"/>
                <a:ext cx="0" cy="1446962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1584002" y="5365504"/>
                <a:ext cx="2327637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8246186" y="4119973"/>
              <a:ext cx="1507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ML Metric</a:t>
              </a:r>
              <a:endParaRPr lang="en-US" sz="2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7324408" y="4270346"/>
              <a:ext cx="2329665" cy="901355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734578" y="620694"/>
                    <a:pt x="1265204" y="916968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6803753" y="464356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Loss</a:t>
              </a:r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92036" y="5414591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Iteration</a:t>
              </a:r>
              <a:endParaRPr lang="en-US" dirty="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7356229" y="4312218"/>
              <a:ext cx="2025081" cy="1153399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676588" y="810567"/>
                    <a:pt x="1020752" y="929204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7340320" y="4293652"/>
              <a:ext cx="1321360" cy="1171965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676588" y="810567"/>
                    <a:pt x="820616" y="1018233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7332622" y="4293651"/>
              <a:ext cx="2321451" cy="1071241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734578" y="620694"/>
                    <a:pt x="1265204" y="916968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 rot="1210180">
              <a:off x="8562735" y="4673191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p=1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 rot="1210180">
              <a:off x="8010255" y="5101028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p=4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56788" y="3979149"/>
            <a:ext cx="2789832" cy="1726337"/>
            <a:chOff x="1352259" y="4019341"/>
            <a:chExt cx="2789832" cy="1726337"/>
          </a:xfrm>
        </p:grpSpPr>
        <p:grpSp>
          <p:nvGrpSpPr>
            <p:cNvPr id="48" name="Group 47"/>
            <p:cNvGrpSpPr/>
            <p:nvPr/>
          </p:nvGrpSpPr>
          <p:grpSpPr>
            <a:xfrm>
              <a:off x="1352259" y="4019341"/>
              <a:ext cx="2789832" cy="1617784"/>
              <a:chOff x="1352259" y="4019341"/>
              <a:chExt cx="2789832" cy="1617784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440614" y="4019341"/>
                <a:ext cx="2602428" cy="1617784"/>
                <a:chOff x="1584002" y="4129873"/>
                <a:chExt cx="2327637" cy="1446962"/>
              </a:xfrm>
            </p:grpSpPr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1827964" y="4129873"/>
                  <a:ext cx="0" cy="1446962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 flipH="1">
                  <a:off x="1584002" y="5365504"/>
                  <a:ext cx="2327637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Freeform 30"/>
              <p:cNvSpPr/>
              <p:nvPr/>
            </p:nvSpPr>
            <p:spPr>
              <a:xfrm>
                <a:off x="1713377" y="4109505"/>
                <a:ext cx="2090057" cy="1155560"/>
              </a:xfrm>
              <a:custGeom>
                <a:avLst/>
                <a:gdLst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2090057"/>
                  <a:gd name="connsiteY0" fmla="*/ 1155560 h 1155560"/>
                  <a:gd name="connsiteX1" fmla="*/ 2090057 w 2090057"/>
                  <a:gd name="connsiteY1" fmla="*/ 0 h 1155560"/>
                  <a:gd name="connsiteX0" fmla="*/ 0 w 2090057"/>
                  <a:gd name="connsiteY0" fmla="*/ 1155560 h 1155560"/>
                  <a:gd name="connsiteX1" fmla="*/ 2090057 w 2090057"/>
                  <a:gd name="connsiteY1" fmla="*/ 0 h 115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0057" h="1155560">
                    <a:moveTo>
                      <a:pt x="0" y="1155560"/>
                    </a:moveTo>
                    <a:cubicBezTo>
                      <a:pt x="609600" y="649793"/>
                      <a:pt x="1219201" y="174172"/>
                      <a:pt x="2090057" y="0"/>
                    </a:cubicBez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913596" y="4933733"/>
                <a:ext cx="22284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>
                    <a:solidFill>
                      <a:schemeClr val="accent5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Systems Metric</a:t>
                </a:r>
                <a:endParaRPr lang="en-US" sz="2400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925155" y="4568456"/>
                <a:ext cx="1223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Iter</a:t>
                </a:r>
                <a:r>
                  <a:rPr lang="en-US" dirty="0" smtClean="0"/>
                  <a:t>. / Sec.</a:t>
                </a:r>
                <a:endParaRPr lang="en-US" dirty="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358295" y="537634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Cores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434916" y="4042701"/>
            <a:ext cx="3435356" cy="1750041"/>
            <a:chOff x="8384676" y="3881933"/>
            <a:chExt cx="3435356" cy="1750041"/>
          </a:xfrm>
        </p:grpSpPr>
        <p:sp>
          <p:nvSpPr>
            <p:cNvPr id="52" name="TextBox 51"/>
            <p:cNvSpPr txBox="1"/>
            <p:nvPr/>
          </p:nvSpPr>
          <p:spPr>
            <a:xfrm>
              <a:off x="8384676" y="3881933"/>
              <a:ext cx="3435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We can estimate </a:t>
              </a:r>
              <a:r>
                <a:rPr lang="en-US" sz="2400" b="1" i="1" dirty="0" smtClean="0">
                  <a:solidFill>
                    <a:schemeClr val="accent5"/>
                  </a:solidFill>
                  <a:latin typeface="Times" charset="0"/>
                  <a:ea typeface="Times" charset="0"/>
                  <a:cs typeface="Times" charset="0"/>
                </a:rPr>
                <a:t>I</a:t>
              </a:r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 from data on many systems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84676" y="4800977"/>
              <a:ext cx="3435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We can estimate </a:t>
              </a:r>
              <a:r>
                <a:rPr lang="en-US" sz="2400" b="1" i="1" dirty="0" smtClean="0">
                  <a:solidFill>
                    <a:schemeClr val="accent2"/>
                  </a:solidFill>
                  <a:latin typeface="Times" charset="0"/>
                  <a:ea typeface="Times" charset="0"/>
                  <a:cs typeface="Times" charset="0"/>
                </a:rPr>
                <a:t>L</a:t>
              </a:r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 from data for our problem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35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09273"/>
            <a:ext cx="6046470" cy="17494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Hemingway</a:t>
            </a:r>
            <a:r>
              <a:rPr lang="en-US" sz="3600" baseline="30000" dirty="0" smtClean="0"/>
              <a:t>*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/>
              <a:t>Modeling Throughput and </a:t>
            </a:r>
            <a:br>
              <a:rPr lang="en-US" sz="3600" dirty="0" smtClean="0"/>
            </a:br>
            <a:r>
              <a:rPr lang="en-US" sz="3600" dirty="0" smtClean="0"/>
              <a:t>Convergence for ML Workloads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98" y="2248150"/>
            <a:ext cx="11414760" cy="2454479"/>
          </a:xfrm>
        </p:spPr>
        <p:txBody>
          <a:bodyPr/>
          <a:lstStyle/>
          <a:p>
            <a:r>
              <a:rPr lang="en-US" dirty="0" smtClean="0"/>
              <a:t>What is the best algorithm and level of parallelism for an ML task?</a:t>
            </a:r>
          </a:p>
          <a:p>
            <a:pPr lvl="1"/>
            <a:r>
              <a:rPr lang="en-US" b="1" dirty="0" smtClean="0"/>
              <a:t>Trade-off:</a:t>
            </a:r>
            <a:r>
              <a:rPr lang="en-US" dirty="0" smtClean="0"/>
              <a:t>  Parallelism, Coordination, &amp; Convergence</a:t>
            </a:r>
          </a:p>
          <a:p>
            <a:r>
              <a:rPr lang="en-US" b="1" dirty="0" smtClean="0"/>
              <a:t>Research challenge:</a:t>
            </a:r>
            <a:r>
              <a:rPr lang="en-US" dirty="0" smtClean="0"/>
              <a:t> Can we model this trade-off explicitly?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8065" y="209273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085" y="228283"/>
            <a:ext cx="1371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994" y="228283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28740" y="1593783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Shivaram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err="1">
                <a:latin typeface="Helvetica Light" charset="0"/>
                <a:ea typeface="Helvetica Light" charset="0"/>
                <a:cs typeface="Helvetica Light" charset="0"/>
              </a:rPr>
              <a:t>Venkataraman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6394" y="1593783"/>
            <a:ext cx="93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Xinghao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Pan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68011" y="1593783"/>
            <a:ext cx="776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Helvetica Light" charset="0"/>
                <a:ea typeface="Helvetica Light" charset="0"/>
                <a:cs typeface="Helvetica Light" charset="0"/>
              </a:rPr>
              <a:t>Zi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Zheng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76856" y="4156452"/>
            <a:ext cx="3992226" cy="707886"/>
            <a:chOff x="1178308" y="4678963"/>
            <a:chExt cx="3992226" cy="707886"/>
          </a:xfrm>
        </p:grpSpPr>
        <p:sp>
          <p:nvSpPr>
            <p:cNvPr id="13" name="Rectangle 12"/>
            <p:cNvSpPr/>
            <p:nvPr/>
          </p:nvSpPr>
          <p:spPr>
            <a:xfrm>
              <a:off x="2457740" y="4678963"/>
              <a:ext cx="27127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Loss as a function of </a:t>
              </a:r>
              <a:b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</a:t>
              </a:r>
              <a:r>
                <a:rPr lang="en-US" sz="2000" b="1" i="1" dirty="0" err="1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</a:t>
              </a:r>
              <a:r>
                <a:rPr lang="en-US" sz="2000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cores </a:t>
              </a:r>
              <a:r>
                <a:rPr lang="en-US" sz="2000" b="1" i="1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  <a:endParaRPr lang="en-US" sz="2000" b="1" i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308" y="4797956"/>
              <a:ext cx="1193800" cy="469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295956" y="4933409"/>
            <a:ext cx="3697968" cy="707886"/>
            <a:chOff x="1597408" y="5455920"/>
            <a:chExt cx="3697968" cy="7078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408" y="5574913"/>
              <a:ext cx="774700" cy="4699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457740" y="5455920"/>
              <a:ext cx="28376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per second as</a:t>
              </a:r>
              <a:b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function of cores </a:t>
              </a:r>
              <a:r>
                <a:rPr lang="en-US" sz="2000" b="1" i="1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  <a:endParaRPr lang="en-US" sz="2000" b="1" i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344" y="4254087"/>
            <a:ext cx="4787900" cy="469900"/>
          </a:xfrm>
          <a:prstGeom prst="rect">
            <a:avLst/>
          </a:prstGeom>
        </p:spPr>
      </p:pic>
      <p:sp>
        <p:nvSpPr>
          <p:cNvPr id="23" name="Right Brace 22"/>
          <p:cNvSpPr/>
          <p:nvPr/>
        </p:nvSpPr>
        <p:spPr>
          <a:xfrm>
            <a:off x="4802952" y="4108817"/>
            <a:ext cx="381943" cy="1537397"/>
          </a:xfrm>
          <a:prstGeom prst="rightBrace">
            <a:avLst>
              <a:gd name="adj1" fmla="val 8333"/>
              <a:gd name="adj2" fmla="val 2451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51103" y="4985400"/>
            <a:ext cx="6370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long does it take to get to a given loss?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Given a time budget and number of cores </a:t>
            </a:r>
            <a:b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which algorithm will give the best result?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67884" y="6571622"/>
            <a:ext cx="360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*follow-up work to 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</a:rPr>
              <a:t>Shivaram’s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 Ernest paper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209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632" y="206716"/>
            <a:ext cx="6710696" cy="17494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Deep Code Completion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/>
              <a:t>Neural architectures for reasoning</a:t>
            </a:r>
            <a:br>
              <a:rPr lang="en-US" sz="3600" dirty="0" smtClean="0"/>
            </a:br>
            <a:r>
              <a:rPr lang="en-US" sz="3600" dirty="0" smtClean="0"/>
              <a:t>about programs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70" y="1958697"/>
            <a:ext cx="6272046" cy="4683172"/>
          </a:xfrm>
        </p:spPr>
        <p:txBody>
          <a:bodyPr>
            <a:normAutofit/>
          </a:bodyPr>
          <a:lstStyle/>
          <a:p>
            <a:r>
              <a:rPr lang="en-US" b="1" dirty="0" smtClean="0"/>
              <a:t>Goals:</a:t>
            </a:r>
          </a:p>
          <a:p>
            <a:pPr lvl="1"/>
            <a:r>
              <a:rPr lang="en-US" dirty="0" smtClean="0"/>
              <a:t>Smart naming of variables and routines</a:t>
            </a:r>
          </a:p>
          <a:p>
            <a:pPr lvl="1"/>
            <a:r>
              <a:rPr lang="en-US" dirty="0" smtClean="0"/>
              <a:t>Learn coding styles and patterns</a:t>
            </a:r>
          </a:p>
          <a:p>
            <a:pPr lvl="1"/>
            <a:r>
              <a:rPr lang="en-US" dirty="0" smtClean="0"/>
              <a:t>Predict large code fragments</a:t>
            </a:r>
          </a:p>
          <a:p>
            <a:r>
              <a:rPr lang="en-US" dirty="0" smtClean="0"/>
              <a:t>Char and Symbol LSTMs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Programs are more tree shaped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7599480" y="221735"/>
            <a:ext cx="1290233" cy="2385499"/>
            <a:chOff x="2182666" y="4248162"/>
            <a:chExt cx="1290233" cy="259370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666" y="4248162"/>
              <a:ext cx="1290233" cy="190195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387235" y="6133984"/>
              <a:ext cx="821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311693" y="1973089"/>
            <a:ext cx="917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Chang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Liu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786272" y="1973089"/>
            <a:ext cx="82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Dawn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Song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948" y="243638"/>
            <a:ext cx="1372654" cy="1729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518" y="234845"/>
            <a:ext cx="1222923" cy="17828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b="68052"/>
          <a:stretch/>
        </p:blipFill>
        <p:spPr>
          <a:xfrm>
            <a:off x="1679171" y="4200374"/>
            <a:ext cx="3233651" cy="81207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03050" y="3241306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 ):</a:t>
            </a:r>
            <a:endParaRPr lang="en-US" sz="20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15821" y="3246691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542908" y="3675848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926034" y="3681820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&lt; 2</a:t>
            </a: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37769" y="4096530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8351895" y="4951336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021035" y="5369971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9976951" y="4951336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10295754" y="4951336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–2)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8670698" y="4951336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–1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8033092" y="4951336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8694359" y="369525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: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7564708" y="4532701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20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6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  <p:bldP spid="19" grpId="0"/>
      <p:bldP spid="32" grpId="0"/>
      <p:bldP spid="36" grpId="0"/>
      <p:bldP spid="54" grpId="0"/>
      <p:bldP spid="61" grpId="0"/>
      <p:bldP spid="84" grpId="0"/>
      <p:bldP spid="96" grpId="0"/>
      <p:bldP spid="99" grpId="0"/>
      <p:bldP spid="102" grpId="0"/>
      <p:bldP spid="103" grpId="0"/>
      <p:bldP spid="138" grpId="0"/>
      <p:bldP spid="1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632" y="206716"/>
            <a:ext cx="6710696" cy="17494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Deep Code Completion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/>
              <a:t>Neural architectures for reasoning</a:t>
            </a:r>
            <a:br>
              <a:rPr lang="en-US" sz="3600" dirty="0" smtClean="0"/>
            </a:br>
            <a:r>
              <a:rPr lang="en-US" sz="3600" dirty="0" smtClean="0"/>
              <a:t>about programs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70" y="1958697"/>
            <a:ext cx="6272046" cy="4683172"/>
          </a:xfrm>
        </p:spPr>
        <p:txBody>
          <a:bodyPr>
            <a:normAutofit/>
          </a:bodyPr>
          <a:lstStyle/>
          <a:p>
            <a:r>
              <a:rPr lang="en-US" b="1" dirty="0" smtClean="0"/>
              <a:t>Goals:</a:t>
            </a:r>
          </a:p>
          <a:p>
            <a:pPr lvl="1"/>
            <a:r>
              <a:rPr lang="en-US" dirty="0" smtClean="0"/>
              <a:t>Smart naming of variables and routines</a:t>
            </a:r>
          </a:p>
          <a:p>
            <a:pPr lvl="1"/>
            <a:r>
              <a:rPr lang="en-US" dirty="0" smtClean="0"/>
              <a:t>Learn coding styles and patterns</a:t>
            </a:r>
          </a:p>
          <a:p>
            <a:pPr lvl="1"/>
            <a:r>
              <a:rPr lang="en-US" dirty="0" smtClean="0"/>
              <a:t>Predict large code fragments</a:t>
            </a:r>
          </a:p>
          <a:p>
            <a:r>
              <a:rPr lang="en-US" dirty="0" smtClean="0"/>
              <a:t>Char and Symbol LSTMs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Programs are more tree shaped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7599480" y="221735"/>
            <a:ext cx="1290233" cy="2385499"/>
            <a:chOff x="2182666" y="4248162"/>
            <a:chExt cx="1290233" cy="259370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666" y="4248162"/>
              <a:ext cx="1290233" cy="190195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387235" y="6133984"/>
              <a:ext cx="821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311693" y="1973089"/>
            <a:ext cx="917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Chang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Liu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786272" y="1973089"/>
            <a:ext cx="82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Dawn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Song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948" y="243638"/>
            <a:ext cx="1372654" cy="1729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518" y="234845"/>
            <a:ext cx="1222923" cy="17828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b="68052"/>
          <a:stretch/>
        </p:blipFill>
        <p:spPr>
          <a:xfrm>
            <a:off x="1679171" y="4200374"/>
            <a:ext cx="3233651" cy="81207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947319" y="2867233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 ):</a:t>
            </a:r>
            <a:endParaRPr lang="en-US" sz="20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737917" y="3280557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/>
          </a:p>
        </p:txBody>
      </p:sp>
      <p:cxnSp>
        <p:nvCxnSpPr>
          <p:cNvPr id="27" name="Elbow Connector 26"/>
          <p:cNvCxnSpPr>
            <a:stCxn id="42" idx="2"/>
            <a:endCxn id="44" idx="1"/>
          </p:cNvCxnSpPr>
          <p:nvPr/>
        </p:nvCxnSpPr>
        <p:spPr>
          <a:xfrm rot="16200000" flipH="1">
            <a:off x="8170077" y="2912771"/>
            <a:ext cx="213269" cy="922411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092960" y="366745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endParaRPr lang="en-US"/>
          </a:p>
        </p:txBody>
      </p:sp>
      <p:cxnSp>
        <p:nvCxnSpPr>
          <p:cNvPr id="29" name="Elbow Connector 28"/>
          <p:cNvCxnSpPr>
            <a:stCxn id="42" idx="2"/>
          </p:cNvCxnSpPr>
          <p:nvPr/>
        </p:nvCxnSpPr>
        <p:spPr>
          <a:xfrm rot="16200000" flipH="1">
            <a:off x="7654152" y="3428697"/>
            <a:ext cx="600163" cy="277454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018939" y="3799548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&lt; 2</a:t>
            </a:r>
            <a:endParaRPr lang="en-US"/>
          </a:p>
        </p:txBody>
      </p:sp>
      <p:cxnSp>
        <p:nvCxnSpPr>
          <p:cNvPr id="31" name="Elbow Connector 30"/>
          <p:cNvCxnSpPr/>
          <p:nvPr/>
        </p:nvCxnSpPr>
        <p:spPr>
          <a:xfrm>
            <a:off x="8559754" y="3867506"/>
            <a:ext cx="459185" cy="13209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831707" y="4240842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618105" y="4575312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/>
          </a:p>
        </p:txBody>
      </p:sp>
      <p:cxnSp>
        <p:nvCxnSpPr>
          <p:cNvPr id="35" name="Elbow Connector 34"/>
          <p:cNvCxnSpPr/>
          <p:nvPr/>
        </p:nvCxnSpPr>
        <p:spPr>
          <a:xfrm rot="16200000" flipH="1">
            <a:off x="8118328" y="4275590"/>
            <a:ext cx="707806" cy="291748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16200000" flipH="1">
            <a:off x="8474589" y="4083779"/>
            <a:ext cx="373918" cy="34031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rot="16200000" flipH="1">
            <a:off x="7524164" y="4869753"/>
            <a:ext cx="2178811" cy="574425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900782" y="6046317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8882445" y="5185487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9797974" y="5677421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–2)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9797974" y="5324408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–1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269404" y="4841008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cxnSp>
        <p:nvCxnSpPr>
          <p:cNvPr id="44" name="Elbow Connector 43"/>
          <p:cNvCxnSpPr/>
          <p:nvPr/>
        </p:nvCxnSpPr>
        <p:spPr>
          <a:xfrm>
            <a:off x="8943835" y="4775367"/>
            <a:ext cx="325569" cy="2656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6200000" flipH="1">
            <a:off x="8626647" y="5129744"/>
            <a:ext cx="410120" cy="101475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9208175" y="5385542"/>
            <a:ext cx="589799" cy="13892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16200000" flipH="1">
            <a:off x="9275703" y="5355204"/>
            <a:ext cx="291879" cy="752664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673523" y="3456500"/>
            <a:ext cx="11015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Parse</a:t>
            </a:r>
          </a:p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Tree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4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7626" t="31948" r="9797"/>
          <a:stretch/>
        </p:blipFill>
        <p:spPr>
          <a:xfrm>
            <a:off x="4263836" y="3840940"/>
            <a:ext cx="3468294" cy="2246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632" y="206716"/>
            <a:ext cx="6710696" cy="17494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Deep Code Completion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/>
              <a:t>Neural architectures for reasoning</a:t>
            </a:r>
            <a:br>
              <a:rPr lang="en-US" sz="3600" dirty="0" smtClean="0"/>
            </a:br>
            <a:r>
              <a:rPr lang="en-US" sz="3600" dirty="0" smtClean="0"/>
              <a:t>about programs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70" y="1958697"/>
            <a:ext cx="6272046" cy="4683172"/>
          </a:xfrm>
        </p:spPr>
        <p:txBody>
          <a:bodyPr>
            <a:normAutofit/>
          </a:bodyPr>
          <a:lstStyle/>
          <a:p>
            <a:r>
              <a:rPr lang="en-US" b="1" dirty="0" smtClean="0"/>
              <a:t>Goals:</a:t>
            </a:r>
          </a:p>
          <a:p>
            <a:pPr lvl="1"/>
            <a:r>
              <a:rPr lang="en-US" dirty="0" smtClean="0"/>
              <a:t>Smart naming of variables and routines</a:t>
            </a:r>
          </a:p>
          <a:p>
            <a:pPr lvl="1"/>
            <a:r>
              <a:rPr lang="en-US" dirty="0" smtClean="0"/>
              <a:t>Learn coding styles and patterns</a:t>
            </a:r>
          </a:p>
          <a:p>
            <a:pPr lvl="1"/>
            <a:r>
              <a:rPr lang="en-US" dirty="0"/>
              <a:t>Predict large code </a:t>
            </a:r>
            <a:r>
              <a:rPr lang="en-US" dirty="0" smtClean="0"/>
              <a:t>fragments</a:t>
            </a:r>
          </a:p>
          <a:p>
            <a:r>
              <a:rPr lang="en-US" dirty="0"/>
              <a:t>Char and Symbol LSTMs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Exploring </a:t>
            </a:r>
            <a:r>
              <a:rPr lang="en-US" dirty="0"/>
              <a:t>Tree </a:t>
            </a:r>
            <a:r>
              <a:rPr lang="en-US" dirty="0" smtClean="0"/>
              <a:t>LSTMs</a:t>
            </a:r>
          </a:p>
          <a:p>
            <a:pPr lvl="1"/>
            <a:r>
              <a:rPr lang="en-US" dirty="0" smtClean="0"/>
              <a:t>Issue:</a:t>
            </a:r>
            <a:r>
              <a:rPr lang="en-US" dirty="0" smtClean="0">
                <a:sym typeface="Wingdings"/>
              </a:rPr>
              <a:t> dependencies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flow in both directions</a:t>
            </a:r>
            <a:endParaRPr lang="en-US" dirty="0" smtClean="0"/>
          </a:p>
        </p:txBody>
      </p:sp>
      <p:grpSp>
        <p:nvGrpSpPr>
          <p:cNvPr id="51" name="Group 50"/>
          <p:cNvGrpSpPr/>
          <p:nvPr/>
        </p:nvGrpSpPr>
        <p:grpSpPr>
          <a:xfrm>
            <a:off x="7599480" y="221735"/>
            <a:ext cx="1290233" cy="2385499"/>
            <a:chOff x="2182666" y="4248162"/>
            <a:chExt cx="1290233" cy="259370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666" y="4248162"/>
              <a:ext cx="1290233" cy="190195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387235" y="6133984"/>
              <a:ext cx="821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311693" y="1973089"/>
            <a:ext cx="917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Chang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Liu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786272" y="1973089"/>
            <a:ext cx="82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Dawn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Song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948" y="243638"/>
            <a:ext cx="1372654" cy="1729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6518" y="234845"/>
            <a:ext cx="1222923" cy="17828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47319" y="2867233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 ):</a:t>
            </a:r>
            <a:endParaRPr lang="en-US" sz="20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37917" y="3280557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/>
          </a:p>
        </p:txBody>
      </p:sp>
      <p:cxnSp>
        <p:nvCxnSpPr>
          <p:cNvPr id="30" name="Elbow Connector 29"/>
          <p:cNvCxnSpPr>
            <a:stCxn id="17" idx="2"/>
            <a:endCxn id="19" idx="1"/>
          </p:cNvCxnSpPr>
          <p:nvPr/>
        </p:nvCxnSpPr>
        <p:spPr>
          <a:xfrm rot="16200000" flipH="1">
            <a:off x="8170077" y="2912771"/>
            <a:ext cx="213269" cy="922411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092960" y="366745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endParaRPr lang="en-US"/>
          </a:p>
        </p:txBody>
      </p:sp>
      <p:cxnSp>
        <p:nvCxnSpPr>
          <p:cNvPr id="38" name="Elbow Connector 37"/>
          <p:cNvCxnSpPr>
            <a:stCxn id="17" idx="2"/>
            <a:endCxn id="32" idx="1"/>
          </p:cNvCxnSpPr>
          <p:nvPr/>
        </p:nvCxnSpPr>
        <p:spPr>
          <a:xfrm rot="16200000" flipH="1">
            <a:off x="7654152" y="3428697"/>
            <a:ext cx="600163" cy="277454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9018939" y="3799548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&lt; 2</a:t>
            </a:r>
            <a:endParaRPr lang="en-US"/>
          </a:p>
        </p:txBody>
      </p:sp>
      <p:cxnSp>
        <p:nvCxnSpPr>
          <p:cNvPr id="43" name="Elbow Connector 42"/>
          <p:cNvCxnSpPr>
            <a:stCxn id="32" idx="3"/>
            <a:endCxn id="36" idx="1"/>
          </p:cNvCxnSpPr>
          <p:nvPr/>
        </p:nvCxnSpPr>
        <p:spPr>
          <a:xfrm>
            <a:off x="8559754" y="3867506"/>
            <a:ext cx="459185" cy="13209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831707" y="4240842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8618105" y="4575312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endParaRPr lang="en-US"/>
          </a:p>
        </p:txBody>
      </p:sp>
      <p:cxnSp>
        <p:nvCxnSpPr>
          <p:cNvPr id="62" name="Elbow Connector 61"/>
          <p:cNvCxnSpPr>
            <a:stCxn id="32" idx="2"/>
            <a:endCxn id="61" idx="1"/>
          </p:cNvCxnSpPr>
          <p:nvPr/>
        </p:nvCxnSpPr>
        <p:spPr>
          <a:xfrm rot="16200000" flipH="1">
            <a:off x="8118328" y="4275590"/>
            <a:ext cx="707806" cy="291748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endCxn id="54" idx="1"/>
          </p:cNvCxnSpPr>
          <p:nvPr/>
        </p:nvCxnSpPr>
        <p:spPr>
          <a:xfrm rot="16200000" flipH="1">
            <a:off x="8474589" y="4083779"/>
            <a:ext cx="373918" cy="34031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32" idx="2"/>
            <a:endCxn id="84" idx="1"/>
          </p:cNvCxnSpPr>
          <p:nvPr/>
        </p:nvCxnSpPr>
        <p:spPr>
          <a:xfrm rot="16200000" flipH="1">
            <a:off x="7524164" y="4869753"/>
            <a:ext cx="2178811" cy="574425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8900782" y="6046317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8882445" y="5185487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9797974" y="5677421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–2)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797974" y="5324408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ED7D31"/>
                </a:solidFill>
                <a:latin typeface="Consolas" charset="0"/>
                <a:ea typeface="Consolas" charset="0"/>
                <a:cs typeface="Consolas" charset="0"/>
              </a:rPr>
              <a:t>fib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–1</a:t>
            </a:r>
            <a:r>
              <a:rPr lang="en-US" sz="20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9269404" y="4841008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AD47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/>
          </a:p>
        </p:txBody>
      </p:sp>
      <p:cxnSp>
        <p:nvCxnSpPr>
          <p:cNvPr id="104" name="Elbow Connector 103"/>
          <p:cNvCxnSpPr>
            <a:stCxn id="61" idx="3"/>
            <a:endCxn id="103" idx="1"/>
          </p:cNvCxnSpPr>
          <p:nvPr/>
        </p:nvCxnSpPr>
        <p:spPr>
          <a:xfrm>
            <a:off x="8943835" y="4775367"/>
            <a:ext cx="325569" cy="2656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61" idx="2"/>
            <a:endCxn id="96" idx="1"/>
          </p:cNvCxnSpPr>
          <p:nvPr/>
        </p:nvCxnSpPr>
        <p:spPr>
          <a:xfrm rot="16200000" flipH="1">
            <a:off x="8626647" y="5129744"/>
            <a:ext cx="410120" cy="101475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96" idx="3"/>
            <a:endCxn id="102" idx="1"/>
          </p:cNvCxnSpPr>
          <p:nvPr/>
        </p:nvCxnSpPr>
        <p:spPr>
          <a:xfrm>
            <a:off x="9208175" y="5385542"/>
            <a:ext cx="589799" cy="13892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/>
          <p:cNvCxnSpPr>
            <a:stCxn id="96" idx="2"/>
            <a:endCxn id="99" idx="1"/>
          </p:cNvCxnSpPr>
          <p:nvPr/>
        </p:nvCxnSpPr>
        <p:spPr>
          <a:xfrm rot="16200000" flipH="1">
            <a:off x="9275703" y="5355204"/>
            <a:ext cx="291879" cy="752664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b="68052"/>
          <a:stretch/>
        </p:blipFill>
        <p:spPr>
          <a:xfrm>
            <a:off x="622274" y="4221289"/>
            <a:ext cx="2819425" cy="70804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408262" y="4518162"/>
            <a:ext cx="3231725" cy="1082220"/>
            <a:chOff x="4408262" y="4518162"/>
            <a:chExt cx="3231725" cy="1082220"/>
          </a:xfrm>
        </p:grpSpPr>
        <p:sp>
          <p:nvSpPr>
            <p:cNvPr id="16" name="Freeform 15"/>
            <p:cNvSpPr/>
            <p:nvPr/>
          </p:nvSpPr>
          <p:spPr>
            <a:xfrm>
              <a:off x="4754879" y="4518162"/>
              <a:ext cx="2394065" cy="943300"/>
            </a:xfrm>
            <a:custGeom>
              <a:avLst/>
              <a:gdLst>
                <a:gd name="connsiteX0" fmla="*/ 0 w 2219498"/>
                <a:gd name="connsiteY0" fmla="*/ 508887 h 1082465"/>
                <a:gd name="connsiteX1" fmla="*/ 623455 w 2219498"/>
                <a:gd name="connsiteY1" fmla="*/ 18436 h 1082465"/>
                <a:gd name="connsiteX2" fmla="*/ 2219498 w 2219498"/>
                <a:gd name="connsiteY2" fmla="*/ 1082465 h 1082465"/>
                <a:gd name="connsiteX0" fmla="*/ 0 w 2219498"/>
                <a:gd name="connsiteY0" fmla="*/ 426031 h 999609"/>
                <a:gd name="connsiteX1" fmla="*/ 731520 w 2219498"/>
                <a:gd name="connsiteY1" fmla="*/ 23749 h 999609"/>
                <a:gd name="connsiteX2" fmla="*/ 2219498 w 2219498"/>
                <a:gd name="connsiteY2" fmla="*/ 999609 h 999609"/>
                <a:gd name="connsiteX0" fmla="*/ 0 w 2219498"/>
                <a:gd name="connsiteY0" fmla="*/ 402552 h 976130"/>
                <a:gd name="connsiteX1" fmla="*/ 731520 w 2219498"/>
                <a:gd name="connsiteY1" fmla="*/ 270 h 976130"/>
                <a:gd name="connsiteX2" fmla="*/ 2219498 w 2219498"/>
                <a:gd name="connsiteY2" fmla="*/ 976130 h 976130"/>
                <a:gd name="connsiteX0" fmla="*/ 0 w 2219498"/>
                <a:gd name="connsiteY0" fmla="*/ 393736 h 967314"/>
                <a:gd name="connsiteX1" fmla="*/ 631767 w 2219498"/>
                <a:gd name="connsiteY1" fmla="*/ 272 h 967314"/>
                <a:gd name="connsiteX2" fmla="*/ 2219498 w 2219498"/>
                <a:gd name="connsiteY2" fmla="*/ 967314 h 967314"/>
                <a:gd name="connsiteX0" fmla="*/ 0 w 2327563"/>
                <a:gd name="connsiteY0" fmla="*/ 366345 h 1001641"/>
                <a:gd name="connsiteX1" fmla="*/ 739832 w 2327563"/>
                <a:gd name="connsiteY1" fmla="*/ 34599 h 1001641"/>
                <a:gd name="connsiteX2" fmla="*/ 2327563 w 2327563"/>
                <a:gd name="connsiteY2" fmla="*/ 1001641 h 1001641"/>
                <a:gd name="connsiteX0" fmla="*/ 0 w 2327563"/>
                <a:gd name="connsiteY0" fmla="*/ 359550 h 994846"/>
                <a:gd name="connsiteX1" fmla="*/ 739832 w 2327563"/>
                <a:gd name="connsiteY1" fmla="*/ 27804 h 994846"/>
                <a:gd name="connsiteX2" fmla="*/ 2327563 w 2327563"/>
                <a:gd name="connsiteY2" fmla="*/ 994846 h 994846"/>
                <a:gd name="connsiteX0" fmla="*/ 0 w 2394065"/>
                <a:gd name="connsiteY0" fmla="*/ 329951 h 1000513"/>
                <a:gd name="connsiteX1" fmla="*/ 806334 w 2394065"/>
                <a:gd name="connsiteY1" fmla="*/ 33471 h 1000513"/>
                <a:gd name="connsiteX2" fmla="*/ 2394065 w 2394065"/>
                <a:gd name="connsiteY2" fmla="*/ 1000513 h 10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4065" h="1000513">
                  <a:moveTo>
                    <a:pt x="0" y="329951"/>
                  </a:moveTo>
                  <a:cubicBezTo>
                    <a:pt x="168333" y="107462"/>
                    <a:pt x="407323" y="-78289"/>
                    <a:pt x="806334" y="33471"/>
                  </a:cubicBezTo>
                  <a:cubicBezTo>
                    <a:pt x="1205345" y="145231"/>
                    <a:pt x="2394065" y="1000513"/>
                    <a:pt x="2394065" y="1000513"/>
                  </a:cubicBezTo>
                </a:path>
              </a:pathLst>
            </a:custGeom>
            <a:ln w="38100">
              <a:headEnd type="non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57849" y="5425814"/>
              <a:ext cx="482138" cy="17456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408262" y="4849321"/>
              <a:ext cx="482138" cy="17456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673523" y="3456500"/>
            <a:ext cx="11015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Parse</a:t>
            </a:r>
          </a:p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Tree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07887" y="6606648"/>
            <a:ext cx="110699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Kai Sheng Tai, Richard </a:t>
            </a:r>
            <a:r>
              <a:rPr lang="en-US" sz="1100" dirty="0" err="1">
                <a:latin typeface="Helvetica Neue" charset="0"/>
                <a:ea typeface="Helvetica Neue" charset="0"/>
                <a:cs typeface="Helvetica Neue" charset="0"/>
              </a:rPr>
              <a:t>Socher</a:t>
            </a:r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, Christopher D. </a:t>
            </a:r>
            <a:r>
              <a:rPr lang="en-US" sz="1100" dirty="0" smtClean="0">
                <a:latin typeface="Helvetica Neue" charset="0"/>
                <a:ea typeface="Helvetica Neue" charset="0"/>
                <a:cs typeface="Helvetica Neue" charset="0"/>
              </a:rPr>
              <a:t>Manning. </a:t>
            </a:r>
            <a:r>
              <a:rPr lang="en-US" sz="1100" i="1" dirty="0" smtClean="0">
                <a:latin typeface="Helvetica Neue" charset="0"/>
                <a:ea typeface="Helvetica Neue" charset="0"/>
                <a:cs typeface="Helvetica Neue" charset="0"/>
              </a:rPr>
              <a:t> “Improved </a:t>
            </a:r>
            <a:r>
              <a:rPr lang="en-US" sz="1100" i="1" dirty="0">
                <a:latin typeface="Helvetica Neue" charset="0"/>
                <a:ea typeface="Helvetica Neue" charset="0"/>
                <a:cs typeface="Helvetica Neue" charset="0"/>
              </a:rPr>
              <a:t>Semantic Representations From Tree-Structured Long Short-Term Memory </a:t>
            </a:r>
            <a:r>
              <a:rPr lang="en-US" sz="1100" i="1" dirty="0" smtClean="0">
                <a:latin typeface="Helvetica Neue" charset="0"/>
                <a:ea typeface="Helvetica Neue" charset="0"/>
                <a:cs typeface="Helvetica Neue" charset="0"/>
              </a:rPr>
              <a:t>Networks.”</a:t>
            </a:r>
            <a:r>
              <a:rPr lang="en-US" sz="1100" dirty="0" smtClean="0">
                <a:latin typeface="Helvetica Neue" charset="0"/>
                <a:ea typeface="Helvetica Neue" charset="0"/>
                <a:cs typeface="Helvetica Neue" charset="0"/>
              </a:rPr>
              <a:t> (ACL 2015) </a:t>
            </a:r>
            <a:endParaRPr lang="en-US" sz="1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6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632" y="206716"/>
            <a:ext cx="6710696" cy="1749425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Deep Code Completion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dirty="0" smtClean="0"/>
              <a:t>Neural architectures for reasoning</a:t>
            </a:r>
            <a:br>
              <a:rPr lang="en-US" sz="3600" dirty="0" smtClean="0"/>
            </a:br>
            <a:r>
              <a:rPr lang="en-US" sz="3600" dirty="0" smtClean="0"/>
              <a:t>about computer programs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70" y="1958697"/>
            <a:ext cx="6272046" cy="468317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Goals:</a:t>
            </a:r>
          </a:p>
          <a:p>
            <a:pPr lvl="1"/>
            <a:r>
              <a:rPr lang="en-US" dirty="0" smtClean="0"/>
              <a:t>Smart naming of variables and routines</a:t>
            </a:r>
          </a:p>
          <a:p>
            <a:pPr lvl="1"/>
            <a:r>
              <a:rPr lang="en-US" dirty="0" smtClean="0"/>
              <a:t>Learn coding styles and patterns</a:t>
            </a:r>
          </a:p>
          <a:p>
            <a:pPr lvl="1"/>
            <a:r>
              <a:rPr lang="en-US" dirty="0" smtClean="0"/>
              <a:t>Predict large code fragments</a:t>
            </a:r>
          </a:p>
          <a:p>
            <a:r>
              <a:rPr lang="en-US" dirty="0" smtClean="0"/>
              <a:t>Current studying Char-LSTM and Tree-LSTM on benchmark C++ code and JavaScript code.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Plan to extend Tree-LSTM with downward information flow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599480" y="221735"/>
            <a:ext cx="1290233" cy="2385499"/>
            <a:chOff x="2182666" y="4248162"/>
            <a:chExt cx="1290233" cy="259370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666" y="4248162"/>
              <a:ext cx="1290233" cy="190195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387235" y="6133984"/>
              <a:ext cx="821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311693" y="1973089"/>
            <a:ext cx="917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Chang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Liu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786272" y="1973089"/>
            <a:ext cx="82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Dawn</a:t>
            </a: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Song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948" y="243638"/>
            <a:ext cx="1372654" cy="1729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518" y="234845"/>
            <a:ext cx="1222923" cy="1782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255" y="2853744"/>
            <a:ext cx="4634257" cy="364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99602" y="4017549"/>
            <a:ext cx="1553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Vanilla LSTM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37698" y="6127249"/>
            <a:ext cx="140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Tree- LSTM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200" y="3576022"/>
            <a:ext cx="4634257" cy="36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0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5" y="14560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Fun Code Sample Generated by Char-LSTM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113173" y="1257517"/>
            <a:ext cx="224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Code Prefix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471019" y="124033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Generated Code Sample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6" y="1719182"/>
            <a:ext cx="5872202" cy="4726174"/>
          </a:xfrm>
          <a:prstGeom prst="rect">
            <a:avLst/>
          </a:prstGeom>
        </p:spPr>
      </p:pic>
      <p:pic>
        <p:nvPicPr>
          <p:cNvPr id="12" name="Picture 11" descr="Screen Shot 2016-09-15 at 9.4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14" y="1792895"/>
            <a:ext cx="5753100" cy="233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829" y="5064610"/>
            <a:ext cx="9407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6271577" y="4390375"/>
            <a:ext cx="5674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now, the neural network can learn some code patterns like matching the parenthesis, if-else block, </a:t>
            </a:r>
            <a:r>
              <a:rPr lang="en-US" dirty="0" err="1" smtClean="0"/>
              <a:t>etc</a:t>
            </a:r>
            <a:r>
              <a:rPr lang="en-US" dirty="0" smtClean="0"/>
              <a:t> but the variable name issue still hasn’t been solved.</a:t>
            </a:r>
          </a:p>
          <a:p>
            <a:endParaRPr lang="en-US" dirty="0"/>
          </a:p>
          <a:p>
            <a:r>
              <a:rPr lang="en-US" dirty="0" smtClean="0"/>
              <a:t>*this is trained on the </a:t>
            </a:r>
            <a:r>
              <a:rPr lang="en-US" dirty="0" err="1" smtClean="0"/>
              <a:t>leetcode</a:t>
            </a:r>
            <a:r>
              <a:rPr lang="en-US" dirty="0" smtClean="0"/>
              <a:t> OJ code submissions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Github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3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4889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Learning </a:t>
            </a:r>
            <a:r>
              <a:rPr lang="en-US" sz="9600" b="1" dirty="0" smtClean="0">
                <a:solidFill>
                  <a:schemeClr val="accent5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Systems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7220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machine learning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systems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Curved Down Arrow 6"/>
          <p:cNvSpPr/>
          <p:nvPr/>
        </p:nvSpPr>
        <p:spPr>
          <a:xfrm>
            <a:off x="5010149" y="1865888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4804409" y="4334321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537527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systems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machine learning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3929" y="1645354"/>
            <a:ext cx="10264140" cy="49463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4889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Learning </a:t>
            </a:r>
            <a:r>
              <a:rPr lang="en-US" sz="9600" b="1" dirty="0" smtClean="0">
                <a:solidFill>
                  <a:schemeClr val="accent5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Systems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7220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machine learning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systems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Curved Down Arrow 6"/>
          <p:cNvSpPr/>
          <p:nvPr/>
        </p:nvSpPr>
        <p:spPr>
          <a:xfrm>
            <a:off x="5010149" y="1865888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4804409" y="4334321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537527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systems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machine learning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1089" y="341346"/>
            <a:ext cx="10264140" cy="49463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4889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Learning </a:t>
            </a:r>
            <a:r>
              <a:rPr lang="en-US" sz="9600" b="1" dirty="0" smtClean="0">
                <a:solidFill>
                  <a:schemeClr val="accent5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Systems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7220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machine learning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systems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Curved Down Arrow 6"/>
          <p:cNvSpPr/>
          <p:nvPr/>
        </p:nvSpPr>
        <p:spPr>
          <a:xfrm>
            <a:off x="5010149" y="1865888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4804409" y="4334321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537527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systems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machine learning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4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1901164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3961358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2411042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2428566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823309" y="596893"/>
            <a:ext cx="812780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Systems for Machine 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56245" y="4926671"/>
            <a:ext cx="96885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inutes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to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d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ays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ffline and batch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optimized</a:t>
            </a:r>
          </a:p>
          <a:p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Heavily studied ... primary focus of the </a:t>
            </a:r>
            <a:r>
              <a:rPr lang="en-US" sz="32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ML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32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research</a:t>
            </a:r>
            <a:endParaRPr lang="en-US" sz="3200" b="1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47913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253933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989015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1006539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26" y="5432916"/>
            <a:ext cx="1477815" cy="98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063" y="5798704"/>
            <a:ext cx="2202210" cy="469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2574" y="5391486"/>
            <a:ext cx="1708150" cy="1008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0408" y="5412941"/>
            <a:ext cx="2082753" cy="965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494" y="5712721"/>
            <a:ext cx="2080591" cy="7097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1224" y="4225050"/>
            <a:ext cx="1512957" cy="8047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77615" y="6268618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Please make a Logo!</a:t>
            </a:r>
            <a:endParaRPr lang="en-US" sz="1400" dirty="0"/>
          </a:p>
        </p:txBody>
      </p:sp>
      <p:cxnSp>
        <p:nvCxnSpPr>
          <p:cNvPr id="18" name="Curved Connector 17"/>
          <p:cNvCxnSpPr>
            <a:stCxn id="16" idx="0"/>
          </p:cNvCxnSpPr>
          <p:nvPr/>
        </p:nvCxnSpPr>
        <p:spPr>
          <a:xfrm rot="5400000" flipH="1" flipV="1">
            <a:off x="9647199" y="6003207"/>
            <a:ext cx="228936" cy="30188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6" idx="0"/>
          </p:cNvCxnSpPr>
          <p:nvPr/>
        </p:nvCxnSpPr>
        <p:spPr>
          <a:xfrm rot="16200000" flipV="1">
            <a:off x="9367982" y="6025875"/>
            <a:ext cx="114466" cy="37101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l="3342" t="14745" r="66576" b="11273"/>
          <a:stretch/>
        </p:blipFill>
        <p:spPr>
          <a:xfrm>
            <a:off x="5258027" y="4040751"/>
            <a:ext cx="1211443" cy="14896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715" y="4040751"/>
            <a:ext cx="1764600" cy="1111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677" y="4448703"/>
            <a:ext cx="1737797" cy="602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8732" y="4011282"/>
            <a:ext cx="2842090" cy="103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479137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253933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989015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1006539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26" y="5432916"/>
            <a:ext cx="1477815" cy="98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2419" y="5885076"/>
            <a:ext cx="2202210" cy="469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8055" y="5407448"/>
            <a:ext cx="1708150" cy="1008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0408" y="5412941"/>
            <a:ext cx="2082753" cy="965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494" y="5856491"/>
            <a:ext cx="2080591" cy="7097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3832" y="4225050"/>
            <a:ext cx="1512957" cy="8047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39904" y="6378119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Please make a Logo!</a:t>
            </a:r>
            <a:endParaRPr lang="en-US" sz="1400" dirty="0"/>
          </a:p>
        </p:txBody>
      </p:sp>
      <p:cxnSp>
        <p:nvCxnSpPr>
          <p:cNvPr id="18" name="Curved Connector 17"/>
          <p:cNvCxnSpPr>
            <a:stCxn id="16" idx="0"/>
          </p:cNvCxnSpPr>
          <p:nvPr/>
        </p:nvCxnSpPr>
        <p:spPr>
          <a:xfrm rot="5400000" flipH="1" flipV="1">
            <a:off x="9809488" y="6112708"/>
            <a:ext cx="228936" cy="30188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6" idx="0"/>
          </p:cNvCxnSpPr>
          <p:nvPr/>
        </p:nvCxnSpPr>
        <p:spPr>
          <a:xfrm rot="16200000" flipV="1">
            <a:off x="9530271" y="6135376"/>
            <a:ext cx="114466" cy="37101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45390" y="-124266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l="3342" t="14745" r="66576" b="11273"/>
          <a:stretch/>
        </p:blipFill>
        <p:spPr>
          <a:xfrm>
            <a:off x="3348942" y="4078570"/>
            <a:ext cx="1211443" cy="14896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912" y="3807873"/>
            <a:ext cx="1612881" cy="1015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967" y="4448703"/>
            <a:ext cx="1359290" cy="4711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8277" y="3700874"/>
            <a:ext cx="2842090" cy="103978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151101" y="3807873"/>
            <a:ext cx="2401007" cy="1470506"/>
            <a:chOff x="5151101" y="3807873"/>
            <a:chExt cx="2401007" cy="1470506"/>
          </a:xfrm>
        </p:grpSpPr>
        <p:grpSp>
          <p:nvGrpSpPr>
            <p:cNvPr id="38" name="Group 37"/>
            <p:cNvGrpSpPr/>
            <p:nvPr/>
          </p:nvGrpSpPr>
          <p:grpSpPr>
            <a:xfrm>
              <a:off x="5151101" y="3807873"/>
              <a:ext cx="2401007" cy="1470506"/>
              <a:chOff x="4944368" y="3556180"/>
              <a:chExt cx="2560699" cy="156831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497786" y="4355049"/>
                <a:ext cx="200728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err="1" smtClean="0">
                    <a:latin typeface="Tahoma" charset="0"/>
                    <a:ea typeface="Tahoma" charset="0"/>
                    <a:cs typeface="Tahoma" charset="0"/>
                  </a:rPr>
                  <a:t>emgine</a:t>
                </a:r>
                <a:endParaRPr lang="en-US" sz="40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4944368" y="3556180"/>
                <a:ext cx="842326" cy="1473634"/>
                <a:chOff x="4824629" y="2611910"/>
                <a:chExt cx="1230972" cy="2153564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4824629" y="2611910"/>
                  <a:ext cx="1204072" cy="1204072"/>
                  <a:chOff x="5051504" y="2526528"/>
                  <a:chExt cx="1355234" cy="1355234"/>
                </a:xfrm>
              </p:grpSpPr>
              <p:sp>
                <p:nvSpPr>
                  <p:cNvPr id="11" name="24-Point Star 10"/>
                  <p:cNvSpPr/>
                  <p:nvPr/>
                </p:nvSpPr>
                <p:spPr>
                  <a:xfrm>
                    <a:off x="5051504" y="2526528"/>
                    <a:ext cx="1355234" cy="1355234"/>
                  </a:xfrm>
                  <a:prstGeom prst="star24">
                    <a:avLst>
                      <a:gd name="adj" fmla="val 43634"/>
                    </a:avLst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5202180" y="2677204"/>
                    <a:ext cx="1053882" cy="1053882"/>
                    <a:chOff x="5304750" y="2779774"/>
                    <a:chExt cx="848742" cy="848742"/>
                  </a:xfrm>
                </p:grpSpPr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5304750" y="2779774"/>
                      <a:ext cx="848742" cy="84874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5429045" y="2904069"/>
                      <a:ext cx="600152" cy="600152"/>
                      <a:chOff x="5429045" y="2904069"/>
                      <a:chExt cx="600152" cy="600152"/>
                    </a:xfrm>
                  </p:grpSpPr>
                  <p:cxnSp>
                    <p:nvCxnSpPr>
                      <p:cNvPr id="20" name="Straight Connector 19"/>
                      <p:cNvCxnSpPr>
                        <a:stCxn id="17" idx="1"/>
                        <a:endCxn id="17" idx="5"/>
                      </p:cNvCxnSpPr>
                      <p:nvPr/>
                    </p:nvCxnSpPr>
                    <p:spPr>
                      <a:xfrm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42" name="Straight Connector 41"/>
                      <p:cNvCxnSpPr>
                        <a:stCxn id="17" idx="7"/>
                        <a:endCxn id="17" idx="3"/>
                      </p:cNvCxnSpPr>
                      <p:nvPr/>
                    </p:nvCxnSpPr>
                    <p:spPr>
                      <a:xfrm flipH="1">
                        <a:off x="5429045" y="2904069"/>
                        <a:ext cx="600152" cy="60015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5652921" y="3126998"/>
                      <a:ext cx="152400" cy="1524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</p:grpSp>
            <p:grpSp>
              <p:nvGrpSpPr>
                <p:cNvPr id="36" name="Group 35"/>
                <p:cNvGrpSpPr/>
                <p:nvPr/>
              </p:nvGrpSpPr>
              <p:grpSpPr>
                <a:xfrm rot="21383020">
                  <a:off x="5047933" y="3702161"/>
                  <a:ext cx="1007668" cy="1063313"/>
                  <a:chOff x="5006658" y="3714861"/>
                  <a:chExt cx="1007668" cy="1063313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 rot="21368129">
                    <a:off x="5006658" y="3714861"/>
                    <a:ext cx="1007668" cy="1063313"/>
                    <a:chOff x="6271599" y="3302100"/>
                    <a:chExt cx="716371" cy="755930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6327083" y="3467595"/>
                      <a:ext cx="614044" cy="590435"/>
                      <a:chOff x="6327083" y="3467595"/>
                      <a:chExt cx="614044" cy="590435"/>
                    </a:xfrm>
                  </p:grpSpPr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6327083" y="3467595"/>
                        <a:ext cx="614044" cy="7739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52" name="Rectangle 51"/>
                      <p:cNvSpPr/>
                      <p:nvPr/>
                    </p:nvSpPr>
                    <p:spPr>
                      <a:xfrm>
                        <a:off x="6598965" y="3537883"/>
                        <a:ext cx="70280" cy="52014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</p:grpSp>
                <p:sp>
                  <p:nvSpPr>
                    <p:cNvPr id="30" name="Right Triangle 29"/>
                    <p:cNvSpPr/>
                    <p:nvPr/>
                  </p:nvSpPr>
                  <p:spPr>
                    <a:xfrm rot="20639152">
                      <a:off x="6894282" y="3304183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54" name="Right Triangle 53"/>
                    <p:cNvSpPr/>
                    <p:nvPr/>
                  </p:nvSpPr>
                  <p:spPr>
                    <a:xfrm rot="960848" flipH="1">
                      <a:off x="6271599" y="3302100"/>
                      <a:ext cx="93688" cy="294064"/>
                    </a:xfrm>
                    <a:prstGeom prst="rtTriangl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  <p:sp>
                <p:nvSpPr>
                  <p:cNvPr id="35" name="Oval 34"/>
                  <p:cNvSpPr/>
                  <p:nvPr/>
                </p:nvSpPr>
                <p:spPr>
                  <a:xfrm>
                    <a:off x="5470525" y="3984625"/>
                    <a:ext cx="59468" cy="5946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</p:grpSp>
        </p:grpSp>
        <p:sp>
          <p:nvSpPr>
            <p:cNvPr id="63" name="Freeform 62"/>
            <p:cNvSpPr/>
            <p:nvPr/>
          </p:nvSpPr>
          <p:spPr>
            <a:xfrm>
              <a:off x="5905585" y="4287927"/>
              <a:ext cx="1543500" cy="440675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69899" h="699214">
                  <a:moveTo>
                    <a:pt x="0" y="0"/>
                  </a:moveTo>
                  <a:lnTo>
                    <a:pt x="69574" y="170577"/>
                  </a:lnTo>
                  <a:lnTo>
                    <a:pt x="262455" y="577771"/>
                  </a:lnTo>
                  <a:lnTo>
                    <a:pt x="355324" y="442039"/>
                  </a:lnTo>
                  <a:lnTo>
                    <a:pt x="491055" y="699214"/>
                  </a:lnTo>
                  <a:lnTo>
                    <a:pt x="691080" y="299164"/>
                  </a:lnTo>
                  <a:lnTo>
                    <a:pt x="755374" y="442039"/>
                  </a:lnTo>
                  <a:lnTo>
                    <a:pt x="898249" y="170577"/>
                  </a:lnTo>
                  <a:lnTo>
                    <a:pt x="1041124" y="442039"/>
                  </a:lnTo>
                  <a:lnTo>
                    <a:pt x="1262580" y="27702"/>
                  </a:lnTo>
                  <a:lnTo>
                    <a:pt x="1398311" y="292021"/>
                  </a:lnTo>
                  <a:lnTo>
                    <a:pt x="1484036" y="163433"/>
                  </a:lnTo>
                  <a:lnTo>
                    <a:pt x="1548330" y="306308"/>
                  </a:lnTo>
                  <a:lnTo>
                    <a:pt x="1634055" y="177721"/>
                  </a:lnTo>
                  <a:lnTo>
                    <a:pt x="1769786" y="434896"/>
                  </a:lnTo>
                  <a:lnTo>
                    <a:pt x="1962668" y="41989"/>
                  </a:lnTo>
                  <a:lnTo>
                    <a:pt x="2184124" y="413464"/>
                  </a:lnTo>
                  <a:lnTo>
                    <a:pt x="2398436" y="41989"/>
                  </a:lnTo>
                  <a:lnTo>
                    <a:pt x="2605605" y="413464"/>
                  </a:lnTo>
                  <a:lnTo>
                    <a:pt x="2669899" y="31345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5856482" y="4118876"/>
              <a:ext cx="1592603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38107" h="671512">
                  <a:moveTo>
                    <a:pt x="0" y="356077"/>
                  </a:moveTo>
                  <a:lnTo>
                    <a:pt x="237782" y="142875"/>
                  </a:lnTo>
                  <a:lnTo>
                    <a:pt x="430663" y="550069"/>
                  </a:lnTo>
                  <a:lnTo>
                    <a:pt x="523532" y="414337"/>
                  </a:lnTo>
                  <a:lnTo>
                    <a:pt x="659263" y="671512"/>
                  </a:lnTo>
                  <a:lnTo>
                    <a:pt x="859288" y="271462"/>
                  </a:lnTo>
                  <a:lnTo>
                    <a:pt x="923582" y="414337"/>
                  </a:lnTo>
                  <a:lnTo>
                    <a:pt x="1066457" y="142875"/>
                  </a:lnTo>
                  <a:lnTo>
                    <a:pt x="1209332" y="414337"/>
                  </a:lnTo>
                  <a:lnTo>
                    <a:pt x="1430788" y="0"/>
                  </a:lnTo>
                  <a:lnTo>
                    <a:pt x="1566519" y="264319"/>
                  </a:lnTo>
                  <a:lnTo>
                    <a:pt x="1652244" y="135731"/>
                  </a:lnTo>
                  <a:lnTo>
                    <a:pt x="1716538" y="278606"/>
                  </a:lnTo>
                  <a:lnTo>
                    <a:pt x="1802263" y="150019"/>
                  </a:lnTo>
                  <a:lnTo>
                    <a:pt x="1937994" y="407194"/>
                  </a:lnTo>
                  <a:lnTo>
                    <a:pt x="2130876" y="14287"/>
                  </a:lnTo>
                  <a:lnTo>
                    <a:pt x="2352332" y="385762"/>
                  </a:lnTo>
                  <a:lnTo>
                    <a:pt x="2566644" y="14287"/>
                  </a:lnTo>
                  <a:lnTo>
                    <a:pt x="2773813" y="385762"/>
                  </a:lnTo>
                  <a:lnTo>
                    <a:pt x="2838107" y="2857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Freeform 56"/>
            <p:cNvSpPr/>
            <p:nvPr/>
          </p:nvSpPr>
          <p:spPr>
            <a:xfrm rot="459070">
              <a:off x="5904254" y="3897218"/>
              <a:ext cx="1560358" cy="423216"/>
            </a:xfrm>
            <a:custGeom>
              <a:avLst/>
              <a:gdLst>
                <a:gd name="connsiteX0" fmla="*/ 0 w 2693194"/>
                <a:gd name="connsiteY0" fmla="*/ 264319 h 671512"/>
                <a:gd name="connsiteX1" fmla="*/ 92869 w 2693194"/>
                <a:gd name="connsiteY1" fmla="*/ 142875 h 671512"/>
                <a:gd name="connsiteX2" fmla="*/ 285750 w 2693194"/>
                <a:gd name="connsiteY2" fmla="*/ 550069 h 671512"/>
                <a:gd name="connsiteX3" fmla="*/ 378619 w 2693194"/>
                <a:gd name="connsiteY3" fmla="*/ 414337 h 671512"/>
                <a:gd name="connsiteX4" fmla="*/ 514350 w 2693194"/>
                <a:gd name="connsiteY4" fmla="*/ 671512 h 671512"/>
                <a:gd name="connsiteX5" fmla="*/ 714375 w 2693194"/>
                <a:gd name="connsiteY5" fmla="*/ 271462 h 671512"/>
                <a:gd name="connsiteX6" fmla="*/ 778669 w 2693194"/>
                <a:gd name="connsiteY6" fmla="*/ 414337 h 671512"/>
                <a:gd name="connsiteX7" fmla="*/ 921544 w 2693194"/>
                <a:gd name="connsiteY7" fmla="*/ 142875 h 671512"/>
                <a:gd name="connsiteX8" fmla="*/ 1064419 w 2693194"/>
                <a:gd name="connsiteY8" fmla="*/ 414337 h 671512"/>
                <a:gd name="connsiteX9" fmla="*/ 1285875 w 2693194"/>
                <a:gd name="connsiteY9" fmla="*/ 0 h 671512"/>
                <a:gd name="connsiteX10" fmla="*/ 1421606 w 2693194"/>
                <a:gd name="connsiteY10" fmla="*/ 264319 h 671512"/>
                <a:gd name="connsiteX11" fmla="*/ 1507331 w 2693194"/>
                <a:gd name="connsiteY11" fmla="*/ 135731 h 671512"/>
                <a:gd name="connsiteX12" fmla="*/ 1571625 w 2693194"/>
                <a:gd name="connsiteY12" fmla="*/ 278606 h 671512"/>
                <a:gd name="connsiteX13" fmla="*/ 1657350 w 2693194"/>
                <a:gd name="connsiteY13" fmla="*/ 150019 h 671512"/>
                <a:gd name="connsiteX14" fmla="*/ 1793081 w 2693194"/>
                <a:gd name="connsiteY14" fmla="*/ 407194 h 671512"/>
                <a:gd name="connsiteX15" fmla="*/ 1985963 w 2693194"/>
                <a:gd name="connsiteY15" fmla="*/ 14287 h 671512"/>
                <a:gd name="connsiteX16" fmla="*/ 2207419 w 2693194"/>
                <a:gd name="connsiteY16" fmla="*/ 385762 h 671512"/>
                <a:gd name="connsiteX17" fmla="*/ 2421731 w 2693194"/>
                <a:gd name="connsiteY17" fmla="*/ 14287 h 671512"/>
                <a:gd name="connsiteX18" fmla="*/ 2628900 w 2693194"/>
                <a:gd name="connsiteY18" fmla="*/ 385762 h 671512"/>
                <a:gd name="connsiteX19" fmla="*/ 2693194 w 2693194"/>
                <a:gd name="connsiteY19" fmla="*/ 285750 h 671512"/>
                <a:gd name="connsiteX0" fmla="*/ 0 w 2669899"/>
                <a:gd name="connsiteY0" fmla="*/ 0 h 699214"/>
                <a:gd name="connsiteX1" fmla="*/ 69574 w 2669899"/>
                <a:gd name="connsiteY1" fmla="*/ 170577 h 699214"/>
                <a:gd name="connsiteX2" fmla="*/ 262455 w 2669899"/>
                <a:gd name="connsiteY2" fmla="*/ 577771 h 699214"/>
                <a:gd name="connsiteX3" fmla="*/ 355324 w 2669899"/>
                <a:gd name="connsiteY3" fmla="*/ 442039 h 699214"/>
                <a:gd name="connsiteX4" fmla="*/ 491055 w 2669899"/>
                <a:gd name="connsiteY4" fmla="*/ 699214 h 699214"/>
                <a:gd name="connsiteX5" fmla="*/ 691080 w 2669899"/>
                <a:gd name="connsiteY5" fmla="*/ 299164 h 699214"/>
                <a:gd name="connsiteX6" fmla="*/ 755374 w 2669899"/>
                <a:gd name="connsiteY6" fmla="*/ 442039 h 699214"/>
                <a:gd name="connsiteX7" fmla="*/ 898249 w 2669899"/>
                <a:gd name="connsiteY7" fmla="*/ 170577 h 699214"/>
                <a:gd name="connsiteX8" fmla="*/ 1041124 w 2669899"/>
                <a:gd name="connsiteY8" fmla="*/ 442039 h 699214"/>
                <a:gd name="connsiteX9" fmla="*/ 1262580 w 2669899"/>
                <a:gd name="connsiteY9" fmla="*/ 27702 h 699214"/>
                <a:gd name="connsiteX10" fmla="*/ 1398311 w 2669899"/>
                <a:gd name="connsiteY10" fmla="*/ 292021 h 699214"/>
                <a:gd name="connsiteX11" fmla="*/ 1484036 w 2669899"/>
                <a:gd name="connsiteY11" fmla="*/ 163433 h 699214"/>
                <a:gd name="connsiteX12" fmla="*/ 1548330 w 2669899"/>
                <a:gd name="connsiteY12" fmla="*/ 306308 h 699214"/>
                <a:gd name="connsiteX13" fmla="*/ 1634055 w 2669899"/>
                <a:gd name="connsiteY13" fmla="*/ 177721 h 699214"/>
                <a:gd name="connsiteX14" fmla="*/ 1769786 w 2669899"/>
                <a:gd name="connsiteY14" fmla="*/ 434896 h 699214"/>
                <a:gd name="connsiteX15" fmla="*/ 1962668 w 2669899"/>
                <a:gd name="connsiteY15" fmla="*/ 41989 h 699214"/>
                <a:gd name="connsiteX16" fmla="*/ 2184124 w 2669899"/>
                <a:gd name="connsiteY16" fmla="*/ 413464 h 699214"/>
                <a:gd name="connsiteX17" fmla="*/ 2398436 w 2669899"/>
                <a:gd name="connsiteY17" fmla="*/ 41989 h 699214"/>
                <a:gd name="connsiteX18" fmla="*/ 2605605 w 2669899"/>
                <a:gd name="connsiteY18" fmla="*/ 413464 h 699214"/>
                <a:gd name="connsiteX19" fmla="*/ 2669899 w 2669899"/>
                <a:gd name="connsiteY19" fmla="*/ 313452 h 699214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773813 w 2838107"/>
                <a:gd name="connsiteY18" fmla="*/ 385762 h 671512"/>
                <a:gd name="connsiteX19" fmla="*/ 2838107 w 2838107"/>
                <a:gd name="connsiteY19" fmla="*/ 285750 h 671512"/>
                <a:gd name="connsiteX0" fmla="*/ 0 w 2838107"/>
                <a:gd name="connsiteY0" fmla="*/ 356077 h 671512"/>
                <a:gd name="connsiteX1" fmla="*/ 237782 w 2838107"/>
                <a:gd name="connsiteY1" fmla="*/ 142875 h 671512"/>
                <a:gd name="connsiteX2" fmla="*/ 430663 w 2838107"/>
                <a:gd name="connsiteY2" fmla="*/ 550069 h 671512"/>
                <a:gd name="connsiteX3" fmla="*/ 523532 w 2838107"/>
                <a:gd name="connsiteY3" fmla="*/ 414337 h 671512"/>
                <a:gd name="connsiteX4" fmla="*/ 659263 w 2838107"/>
                <a:gd name="connsiteY4" fmla="*/ 671512 h 671512"/>
                <a:gd name="connsiteX5" fmla="*/ 859288 w 2838107"/>
                <a:gd name="connsiteY5" fmla="*/ 271462 h 671512"/>
                <a:gd name="connsiteX6" fmla="*/ 923582 w 2838107"/>
                <a:gd name="connsiteY6" fmla="*/ 414337 h 671512"/>
                <a:gd name="connsiteX7" fmla="*/ 1066457 w 2838107"/>
                <a:gd name="connsiteY7" fmla="*/ 142875 h 671512"/>
                <a:gd name="connsiteX8" fmla="*/ 1209332 w 2838107"/>
                <a:gd name="connsiteY8" fmla="*/ 414337 h 671512"/>
                <a:gd name="connsiteX9" fmla="*/ 1430788 w 2838107"/>
                <a:gd name="connsiteY9" fmla="*/ 0 h 671512"/>
                <a:gd name="connsiteX10" fmla="*/ 1566519 w 2838107"/>
                <a:gd name="connsiteY10" fmla="*/ 264319 h 671512"/>
                <a:gd name="connsiteX11" fmla="*/ 1652244 w 2838107"/>
                <a:gd name="connsiteY11" fmla="*/ 135731 h 671512"/>
                <a:gd name="connsiteX12" fmla="*/ 1716538 w 2838107"/>
                <a:gd name="connsiteY12" fmla="*/ 278606 h 671512"/>
                <a:gd name="connsiteX13" fmla="*/ 1802263 w 2838107"/>
                <a:gd name="connsiteY13" fmla="*/ 150019 h 671512"/>
                <a:gd name="connsiteX14" fmla="*/ 1937994 w 2838107"/>
                <a:gd name="connsiteY14" fmla="*/ 407194 h 671512"/>
                <a:gd name="connsiteX15" fmla="*/ 2130876 w 2838107"/>
                <a:gd name="connsiteY15" fmla="*/ 14287 h 671512"/>
                <a:gd name="connsiteX16" fmla="*/ 2352332 w 2838107"/>
                <a:gd name="connsiteY16" fmla="*/ 385762 h 671512"/>
                <a:gd name="connsiteX17" fmla="*/ 2566644 w 2838107"/>
                <a:gd name="connsiteY17" fmla="*/ 14287 h 671512"/>
                <a:gd name="connsiteX18" fmla="*/ 2838107 w 2838107"/>
                <a:gd name="connsiteY18" fmla="*/ 285750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16538 w 2659386"/>
                <a:gd name="connsiteY12" fmla="*/ 278606 h 671512"/>
                <a:gd name="connsiteX13" fmla="*/ 1802263 w 2659386"/>
                <a:gd name="connsiteY13" fmla="*/ 150019 h 671512"/>
                <a:gd name="connsiteX14" fmla="*/ 1937994 w 2659386"/>
                <a:gd name="connsiteY14" fmla="*/ 407194 h 671512"/>
                <a:gd name="connsiteX15" fmla="*/ 2130876 w 2659386"/>
                <a:gd name="connsiteY15" fmla="*/ 14287 h 671512"/>
                <a:gd name="connsiteX16" fmla="*/ 2352332 w 2659386"/>
                <a:gd name="connsiteY16" fmla="*/ 385762 h 671512"/>
                <a:gd name="connsiteX17" fmla="*/ 2566644 w 2659386"/>
                <a:gd name="connsiteY17" fmla="*/ 14287 h 671512"/>
                <a:gd name="connsiteX18" fmla="*/ 2659386 w 2659386"/>
                <a:gd name="connsiteY18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802263 w 2659386"/>
                <a:gd name="connsiteY12" fmla="*/ 150019 h 671512"/>
                <a:gd name="connsiteX13" fmla="*/ 1937994 w 2659386"/>
                <a:gd name="connsiteY13" fmla="*/ 407194 h 671512"/>
                <a:gd name="connsiteX14" fmla="*/ 2130876 w 2659386"/>
                <a:gd name="connsiteY14" fmla="*/ 14287 h 671512"/>
                <a:gd name="connsiteX15" fmla="*/ 2352332 w 2659386"/>
                <a:gd name="connsiteY15" fmla="*/ 385762 h 671512"/>
                <a:gd name="connsiteX16" fmla="*/ 2566644 w 2659386"/>
                <a:gd name="connsiteY16" fmla="*/ 14287 h 671512"/>
                <a:gd name="connsiteX17" fmla="*/ 2659386 w 2659386"/>
                <a:gd name="connsiteY17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937994 w 2659386"/>
                <a:gd name="connsiteY12" fmla="*/ 407194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09332 w 2659386"/>
                <a:gd name="connsiteY8" fmla="*/ 414337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23582 w 2659386"/>
                <a:gd name="connsiteY6" fmla="*/ 41433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0 w 2659386"/>
                <a:gd name="connsiteY0" fmla="*/ 356077 h 671512"/>
                <a:gd name="connsiteX1" fmla="*/ 237782 w 2659386"/>
                <a:gd name="connsiteY1" fmla="*/ 142875 h 671512"/>
                <a:gd name="connsiteX2" fmla="*/ 430663 w 2659386"/>
                <a:gd name="connsiteY2" fmla="*/ 550069 h 671512"/>
                <a:gd name="connsiteX3" fmla="*/ 523532 w 2659386"/>
                <a:gd name="connsiteY3" fmla="*/ 414337 h 671512"/>
                <a:gd name="connsiteX4" fmla="*/ 659263 w 2659386"/>
                <a:gd name="connsiteY4" fmla="*/ 671512 h 671512"/>
                <a:gd name="connsiteX5" fmla="*/ 859288 w 2659386"/>
                <a:gd name="connsiteY5" fmla="*/ 271462 h 671512"/>
                <a:gd name="connsiteX6" fmla="*/ 955121 w 2659386"/>
                <a:gd name="connsiteY6" fmla="*/ 423697 h 671512"/>
                <a:gd name="connsiteX7" fmla="*/ 1066457 w 2659386"/>
                <a:gd name="connsiteY7" fmla="*/ 142875 h 671512"/>
                <a:gd name="connsiteX8" fmla="*/ 1282921 w 2659386"/>
                <a:gd name="connsiteY8" fmla="*/ 423698 h 671512"/>
                <a:gd name="connsiteX9" fmla="*/ 1430788 w 2659386"/>
                <a:gd name="connsiteY9" fmla="*/ 0 h 671512"/>
                <a:gd name="connsiteX10" fmla="*/ 1566519 w 2659386"/>
                <a:gd name="connsiteY10" fmla="*/ 264319 h 671512"/>
                <a:gd name="connsiteX11" fmla="*/ 1652244 w 2659386"/>
                <a:gd name="connsiteY11" fmla="*/ 135731 h 671512"/>
                <a:gd name="connsiteX12" fmla="*/ 1769788 w 2659386"/>
                <a:gd name="connsiteY12" fmla="*/ 416553 h 671512"/>
                <a:gd name="connsiteX13" fmla="*/ 2130876 w 2659386"/>
                <a:gd name="connsiteY13" fmla="*/ 14287 h 671512"/>
                <a:gd name="connsiteX14" fmla="*/ 2352332 w 2659386"/>
                <a:gd name="connsiteY14" fmla="*/ 385762 h 671512"/>
                <a:gd name="connsiteX15" fmla="*/ 2566644 w 2659386"/>
                <a:gd name="connsiteY15" fmla="*/ 14287 h 671512"/>
                <a:gd name="connsiteX16" fmla="*/ 2659386 w 2659386"/>
                <a:gd name="connsiteY16" fmla="*/ 426158 h 671512"/>
                <a:gd name="connsiteX0" fmla="*/ 1 w 2421605"/>
                <a:gd name="connsiteY0" fmla="*/ 142875 h 671512"/>
                <a:gd name="connsiteX1" fmla="*/ 192882 w 2421605"/>
                <a:gd name="connsiteY1" fmla="*/ 550069 h 671512"/>
                <a:gd name="connsiteX2" fmla="*/ 285751 w 2421605"/>
                <a:gd name="connsiteY2" fmla="*/ 414337 h 671512"/>
                <a:gd name="connsiteX3" fmla="*/ 421482 w 2421605"/>
                <a:gd name="connsiteY3" fmla="*/ 671512 h 671512"/>
                <a:gd name="connsiteX4" fmla="*/ 621507 w 2421605"/>
                <a:gd name="connsiteY4" fmla="*/ 271462 h 671512"/>
                <a:gd name="connsiteX5" fmla="*/ 717340 w 2421605"/>
                <a:gd name="connsiteY5" fmla="*/ 423697 h 671512"/>
                <a:gd name="connsiteX6" fmla="*/ 828676 w 2421605"/>
                <a:gd name="connsiteY6" fmla="*/ 142875 h 671512"/>
                <a:gd name="connsiteX7" fmla="*/ 1045140 w 2421605"/>
                <a:gd name="connsiteY7" fmla="*/ 423698 h 671512"/>
                <a:gd name="connsiteX8" fmla="*/ 1193007 w 2421605"/>
                <a:gd name="connsiteY8" fmla="*/ 0 h 671512"/>
                <a:gd name="connsiteX9" fmla="*/ 1328738 w 2421605"/>
                <a:gd name="connsiteY9" fmla="*/ 264319 h 671512"/>
                <a:gd name="connsiteX10" fmla="*/ 1414463 w 2421605"/>
                <a:gd name="connsiteY10" fmla="*/ 135731 h 671512"/>
                <a:gd name="connsiteX11" fmla="*/ 1532007 w 2421605"/>
                <a:gd name="connsiteY11" fmla="*/ 416553 h 671512"/>
                <a:gd name="connsiteX12" fmla="*/ 1893095 w 2421605"/>
                <a:gd name="connsiteY12" fmla="*/ 14287 h 671512"/>
                <a:gd name="connsiteX13" fmla="*/ 2114551 w 2421605"/>
                <a:gd name="connsiteY13" fmla="*/ 385762 h 671512"/>
                <a:gd name="connsiteX14" fmla="*/ 2328863 w 2421605"/>
                <a:gd name="connsiteY14" fmla="*/ 14287 h 671512"/>
                <a:gd name="connsiteX15" fmla="*/ 2421605 w 2421605"/>
                <a:gd name="connsiteY15" fmla="*/ 426158 h 671512"/>
                <a:gd name="connsiteX0" fmla="*/ -1 w 2228722"/>
                <a:gd name="connsiteY0" fmla="*/ 550069 h 671512"/>
                <a:gd name="connsiteX1" fmla="*/ 92868 w 2228722"/>
                <a:gd name="connsiteY1" fmla="*/ 414337 h 671512"/>
                <a:gd name="connsiteX2" fmla="*/ 228599 w 2228722"/>
                <a:gd name="connsiteY2" fmla="*/ 671512 h 671512"/>
                <a:gd name="connsiteX3" fmla="*/ 428624 w 2228722"/>
                <a:gd name="connsiteY3" fmla="*/ 271462 h 671512"/>
                <a:gd name="connsiteX4" fmla="*/ 524457 w 2228722"/>
                <a:gd name="connsiteY4" fmla="*/ 423697 h 671512"/>
                <a:gd name="connsiteX5" fmla="*/ 635793 w 2228722"/>
                <a:gd name="connsiteY5" fmla="*/ 142875 h 671512"/>
                <a:gd name="connsiteX6" fmla="*/ 852257 w 2228722"/>
                <a:gd name="connsiteY6" fmla="*/ 423698 h 671512"/>
                <a:gd name="connsiteX7" fmla="*/ 1000124 w 2228722"/>
                <a:gd name="connsiteY7" fmla="*/ 0 h 671512"/>
                <a:gd name="connsiteX8" fmla="*/ 1135855 w 2228722"/>
                <a:gd name="connsiteY8" fmla="*/ 264319 h 671512"/>
                <a:gd name="connsiteX9" fmla="*/ 1221580 w 2228722"/>
                <a:gd name="connsiteY9" fmla="*/ 135731 h 671512"/>
                <a:gd name="connsiteX10" fmla="*/ 1339124 w 2228722"/>
                <a:gd name="connsiteY10" fmla="*/ 416553 h 671512"/>
                <a:gd name="connsiteX11" fmla="*/ 1700212 w 2228722"/>
                <a:gd name="connsiteY11" fmla="*/ 14287 h 671512"/>
                <a:gd name="connsiteX12" fmla="*/ 1921668 w 2228722"/>
                <a:gd name="connsiteY12" fmla="*/ 385762 h 671512"/>
                <a:gd name="connsiteX13" fmla="*/ 2135980 w 2228722"/>
                <a:gd name="connsiteY13" fmla="*/ 14287 h 671512"/>
                <a:gd name="connsiteX14" fmla="*/ 2228722 w 2228722"/>
                <a:gd name="connsiteY14" fmla="*/ 426158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8722" h="671512">
                  <a:moveTo>
                    <a:pt x="-1" y="550069"/>
                  </a:moveTo>
                  <a:lnTo>
                    <a:pt x="92868" y="414337"/>
                  </a:lnTo>
                  <a:lnTo>
                    <a:pt x="228599" y="671512"/>
                  </a:lnTo>
                  <a:lnTo>
                    <a:pt x="428624" y="271462"/>
                  </a:lnTo>
                  <a:lnTo>
                    <a:pt x="524457" y="423697"/>
                  </a:lnTo>
                  <a:lnTo>
                    <a:pt x="635793" y="142875"/>
                  </a:lnTo>
                  <a:lnTo>
                    <a:pt x="852257" y="423698"/>
                  </a:lnTo>
                  <a:lnTo>
                    <a:pt x="1000124" y="0"/>
                  </a:lnTo>
                  <a:lnTo>
                    <a:pt x="1135855" y="264319"/>
                  </a:lnTo>
                  <a:lnTo>
                    <a:pt x="1221580" y="135731"/>
                  </a:lnTo>
                  <a:lnTo>
                    <a:pt x="1339124" y="416553"/>
                  </a:lnTo>
                  <a:lnTo>
                    <a:pt x="1700212" y="14287"/>
                  </a:lnTo>
                  <a:lnTo>
                    <a:pt x="1921668" y="385762"/>
                  </a:lnTo>
                  <a:lnTo>
                    <a:pt x="2135980" y="14287"/>
                  </a:lnTo>
                  <a:lnTo>
                    <a:pt x="2228722" y="4261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87429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080" y="132081"/>
            <a:ext cx="6145107" cy="1818640"/>
          </a:xfrm>
        </p:spPr>
        <p:txBody>
          <a:bodyPr>
            <a:noAutofit/>
          </a:bodyPr>
          <a:lstStyle/>
          <a:p>
            <a:r>
              <a:rPr lang="en-US" sz="4800" dirty="0" err="1" smtClean="0"/>
              <a:t>Temgine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A Scalable Multivariate </a:t>
            </a:r>
            <a:br>
              <a:rPr lang="en-US" sz="3200" dirty="0" smtClean="0"/>
            </a:br>
            <a:r>
              <a:rPr lang="en-US" sz="3200" dirty="0" smtClean="0"/>
              <a:t>Time Series Analysis Engine</a:t>
            </a:r>
            <a:endParaRPr lang="en-US" sz="3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7591264" y="222185"/>
            <a:ext cx="4339376" cy="2536686"/>
            <a:chOff x="6443184" y="151065"/>
            <a:chExt cx="4339376" cy="2536686"/>
          </a:xfrm>
        </p:grpSpPr>
        <p:sp>
          <p:nvSpPr>
            <p:cNvPr id="5" name="TextBox 4"/>
            <p:cNvSpPr txBox="1"/>
            <p:nvPr/>
          </p:nvSpPr>
          <p:spPr>
            <a:xfrm>
              <a:off x="6443184" y="1964866"/>
              <a:ext cx="14024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Francois</a:t>
              </a:r>
            </a:p>
            <a:p>
              <a:pPr algn="ctr"/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Billetti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3223" t="12748" r="31575" b="52284"/>
            <a:stretch/>
          </p:blipFill>
          <p:spPr>
            <a:xfrm>
              <a:off x="6443184" y="151065"/>
              <a:ext cx="1402476" cy="1828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l="8008" r="8569"/>
            <a:stretch/>
          </p:blipFill>
          <p:spPr>
            <a:xfrm>
              <a:off x="7970416" y="151065"/>
              <a:ext cx="1388253" cy="18288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964690" y="1979865"/>
              <a:ext cx="13939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Evan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Sparks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83424" y="151065"/>
              <a:ext cx="1299136" cy="18288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477699" y="1964866"/>
              <a:ext cx="13048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07" y="4167772"/>
            <a:ext cx="3251200" cy="24884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68322" y="4114204"/>
            <a:ext cx="21698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Irregularly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62" y="3981291"/>
            <a:ext cx="3157525" cy="27898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3656" y="4114204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312" y="5191422"/>
            <a:ext cx="2503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 smtClean="0"/>
              <a:t>Samples are </a:t>
            </a:r>
            <a:br>
              <a:rPr lang="en-US" sz="2000" dirty="0" smtClean="0"/>
            </a:br>
            <a:r>
              <a:rPr lang="en-US" sz="2000" dirty="0" smtClean="0"/>
              <a:t>easy</a:t>
            </a:r>
            <a:r>
              <a:rPr lang="en-US" sz="2000" dirty="0"/>
              <a:t> </a:t>
            </a:r>
            <a:r>
              <a:rPr lang="en-US" sz="2000" dirty="0" smtClean="0"/>
              <a:t>to align </a:t>
            </a:r>
            <a:br>
              <a:rPr lang="en-US" sz="2000" dirty="0" smtClean="0"/>
            </a:br>
            <a:r>
              <a:rPr lang="en-US" sz="2000" dirty="0" smtClean="0"/>
              <a:t>(requires sorting)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035077" y="5156758"/>
            <a:ext cx="250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 smtClean="0"/>
              <a:t>Difficult to align!</a:t>
            </a:r>
            <a:endParaRPr lang="en-US" sz="200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513080" y="1970123"/>
            <a:ext cx="10515600" cy="2002698"/>
          </a:xfrm>
        </p:spPr>
        <p:txBody>
          <a:bodyPr/>
          <a:lstStyle/>
          <a:p>
            <a:pPr marL="14287" indent="0">
              <a:buNone/>
            </a:pPr>
            <a:r>
              <a:rPr lang="en-US" b="1" dirty="0" smtClean="0"/>
              <a:t>Challenge: </a:t>
            </a:r>
          </a:p>
          <a:p>
            <a:r>
              <a:rPr lang="en-US" dirty="0" smtClean="0"/>
              <a:t>Estimate second order statistics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Auto-correlation, auto-regressive models,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for </a:t>
            </a:r>
            <a:r>
              <a:rPr lang="en-US" b="1" dirty="0" smtClean="0"/>
              <a:t>high-dimensional </a:t>
            </a:r>
            <a:r>
              <a:rPr lang="en-US" dirty="0" smtClean="0"/>
              <a:t>&amp; </a:t>
            </a:r>
            <a:r>
              <a:rPr lang="en-US" b="1" dirty="0" smtClean="0"/>
              <a:t>irregularly sampled </a:t>
            </a:r>
            <a:r>
              <a:rPr lang="en-US" dirty="0" smtClean="0"/>
              <a:t>time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4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  <p:bldP spid="23" grpId="0"/>
      <p:bldP spid="25" grpId="0"/>
      <p:bldP spid="2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080" y="132081"/>
            <a:ext cx="6145107" cy="1818640"/>
          </a:xfrm>
        </p:spPr>
        <p:txBody>
          <a:bodyPr>
            <a:noAutofit/>
          </a:bodyPr>
          <a:lstStyle/>
          <a:p>
            <a:r>
              <a:rPr lang="en-US" sz="4800" dirty="0" err="1" smtClean="0"/>
              <a:t>Temgine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A Scalable Multivariate </a:t>
            </a:r>
            <a:br>
              <a:rPr lang="en-US" sz="3200" dirty="0" smtClean="0"/>
            </a:br>
            <a:r>
              <a:rPr lang="en-US" sz="3200" dirty="0" smtClean="0"/>
              <a:t>Time Series Analysis Engine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080" y="1970123"/>
            <a:ext cx="10515600" cy="2002698"/>
          </a:xfrm>
        </p:spPr>
        <p:txBody>
          <a:bodyPr/>
          <a:lstStyle/>
          <a:p>
            <a:pPr marL="14287" indent="0">
              <a:buNone/>
            </a:pPr>
            <a:r>
              <a:rPr lang="en-US" b="1" dirty="0" smtClean="0"/>
              <a:t>Challenge: </a:t>
            </a:r>
          </a:p>
          <a:p>
            <a:r>
              <a:rPr lang="en-US" dirty="0" smtClean="0"/>
              <a:t>Estimate second order statistics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Auto-correlation, auto-regressive models,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for </a:t>
            </a:r>
            <a:r>
              <a:rPr lang="en-US" b="1" dirty="0" smtClean="0"/>
              <a:t>high-dimensional </a:t>
            </a:r>
            <a:r>
              <a:rPr lang="en-US" dirty="0" smtClean="0"/>
              <a:t>&amp; </a:t>
            </a:r>
            <a:r>
              <a:rPr lang="en-US" b="1" dirty="0" smtClean="0"/>
              <a:t>irregularly sampled </a:t>
            </a:r>
            <a:r>
              <a:rPr lang="en-US" dirty="0" smtClean="0"/>
              <a:t>time series</a:t>
            </a:r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591264" y="222185"/>
            <a:ext cx="4339376" cy="2536686"/>
            <a:chOff x="6443184" y="151065"/>
            <a:chExt cx="4339376" cy="2536686"/>
          </a:xfrm>
        </p:grpSpPr>
        <p:sp>
          <p:nvSpPr>
            <p:cNvPr id="5" name="TextBox 4"/>
            <p:cNvSpPr txBox="1"/>
            <p:nvPr/>
          </p:nvSpPr>
          <p:spPr>
            <a:xfrm>
              <a:off x="6443184" y="1964866"/>
              <a:ext cx="14024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Francois</a:t>
              </a:r>
            </a:p>
            <a:p>
              <a:pPr algn="ctr"/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Billetti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3223" t="12748" r="31575" b="52284"/>
            <a:stretch/>
          </p:blipFill>
          <p:spPr>
            <a:xfrm>
              <a:off x="6443184" y="151065"/>
              <a:ext cx="1402476" cy="1828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l="8008" r="8569"/>
            <a:stretch/>
          </p:blipFill>
          <p:spPr>
            <a:xfrm>
              <a:off x="7970416" y="151065"/>
              <a:ext cx="1388253" cy="18288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964690" y="1979865"/>
              <a:ext cx="13939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Evan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Sparks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83424" y="151065"/>
              <a:ext cx="1299136" cy="18288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477699" y="1964866"/>
              <a:ext cx="13048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87" y="4167772"/>
            <a:ext cx="3251200" cy="24884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2002" y="4114204"/>
            <a:ext cx="21698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Irregularly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8058" y="3981291"/>
            <a:ext cx="3157525" cy="27898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5544264" y="4114204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991608" y="5191422"/>
            <a:ext cx="2503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/>
              <a:t>Samples are </a:t>
            </a:r>
            <a:br>
              <a:rPr lang="en-US" sz="2000" dirty="0"/>
            </a:br>
            <a:r>
              <a:rPr lang="en-US" sz="2000" dirty="0"/>
              <a:t>easy to align </a:t>
            </a:r>
            <a:br>
              <a:rPr lang="en-US" sz="2000" dirty="0"/>
            </a:br>
            <a:r>
              <a:rPr lang="en-US" sz="2000" dirty="0"/>
              <a:t>(requires sorting)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81243" y="5156758"/>
            <a:ext cx="250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 smtClean="0"/>
              <a:t>Difficult to align!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071407" y="4079997"/>
            <a:ext cx="585923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Solution: </a:t>
            </a:r>
            <a:endParaRPr lang="en-US" sz="28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Project onto Fourier b</a:t>
            </a: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asis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oes not require data alignment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Infer statistics in frequency domain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e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quivalent to kernel smoothing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is-I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nalysis of bias – variance tradeoff</a:t>
            </a:r>
            <a:endParaRPr lang="en-US" sz="24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0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080" y="132081"/>
            <a:ext cx="6145107" cy="1818640"/>
          </a:xfrm>
        </p:spPr>
        <p:txBody>
          <a:bodyPr>
            <a:noAutofit/>
          </a:bodyPr>
          <a:lstStyle/>
          <a:p>
            <a:r>
              <a:rPr lang="en-US" sz="4800" dirty="0" err="1" smtClean="0"/>
              <a:t>Temgine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A Scalable Multivariate </a:t>
            </a:r>
            <a:br>
              <a:rPr lang="en-US" sz="3200" dirty="0" smtClean="0"/>
            </a:br>
            <a:r>
              <a:rPr lang="en-US" sz="3200" dirty="0" smtClean="0"/>
              <a:t>Time Series Analysis Engine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080" y="1970123"/>
            <a:ext cx="10515600" cy="2002698"/>
          </a:xfrm>
        </p:spPr>
        <p:txBody>
          <a:bodyPr/>
          <a:lstStyle/>
          <a:p>
            <a:pPr marL="14287" indent="0">
              <a:buNone/>
            </a:pPr>
            <a:r>
              <a:rPr lang="en-US" b="1" dirty="0" smtClean="0"/>
              <a:t>Challenge: </a:t>
            </a:r>
          </a:p>
          <a:p>
            <a:r>
              <a:rPr lang="en-US" dirty="0" smtClean="0"/>
              <a:t>Estimate second order statistics</a:t>
            </a:r>
          </a:p>
          <a:p>
            <a:pPr lvl="1"/>
            <a:r>
              <a:rPr lang="en-US" dirty="0" smtClean="0"/>
              <a:t>E.g. </a:t>
            </a:r>
            <a:r>
              <a:rPr lang="en-US" dirty="0"/>
              <a:t>Auto-correlation, auto-regressive models,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for </a:t>
            </a:r>
            <a:r>
              <a:rPr lang="en-US" b="1" dirty="0" smtClean="0"/>
              <a:t>high-dimensional </a:t>
            </a:r>
            <a:r>
              <a:rPr lang="en-US" dirty="0" smtClean="0"/>
              <a:t>&amp; </a:t>
            </a:r>
            <a:r>
              <a:rPr lang="en-US" b="1" dirty="0" smtClean="0"/>
              <a:t>irregularly sampled </a:t>
            </a:r>
            <a:r>
              <a:rPr lang="en-US" dirty="0" smtClean="0"/>
              <a:t>time series</a:t>
            </a:r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591264" y="222185"/>
            <a:ext cx="4339376" cy="2536686"/>
            <a:chOff x="6443184" y="151065"/>
            <a:chExt cx="4339376" cy="2536686"/>
          </a:xfrm>
        </p:grpSpPr>
        <p:sp>
          <p:nvSpPr>
            <p:cNvPr id="5" name="TextBox 4"/>
            <p:cNvSpPr txBox="1"/>
            <p:nvPr/>
          </p:nvSpPr>
          <p:spPr>
            <a:xfrm>
              <a:off x="6443184" y="1964866"/>
              <a:ext cx="14024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Francois</a:t>
              </a:r>
            </a:p>
            <a:p>
              <a:pPr algn="ctr"/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Billetti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3223" t="12748" r="31575" b="52284"/>
            <a:stretch/>
          </p:blipFill>
          <p:spPr>
            <a:xfrm>
              <a:off x="6443184" y="151065"/>
              <a:ext cx="1402476" cy="1828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l="8008" r="8569"/>
            <a:stretch/>
          </p:blipFill>
          <p:spPr>
            <a:xfrm>
              <a:off x="7970416" y="151065"/>
              <a:ext cx="1388253" cy="18288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964690" y="1979865"/>
              <a:ext cx="13939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Evan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Sparks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83424" y="151065"/>
              <a:ext cx="1299136" cy="18288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477699" y="1964866"/>
              <a:ext cx="13048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2939" y="4167772"/>
            <a:ext cx="3251200" cy="24884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5366478" y="4114204"/>
            <a:ext cx="21698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Irregularly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5544264" y="4114204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Regularly</a:t>
            </a:r>
          </a:p>
          <a:p>
            <a:pPr algn="r"/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Sampled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991608" y="5191422"/>
            <a:ext cx="2503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/>
              <a:t>Requires aligning samples in time to compute </a:t>
            </a:r>
            <a:r>
              <a:rPr lang="en-US" sz="2000" dirty="0" smtClean="0"/>
              <a:t>correlation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-5699723" y="5156758"/>
            <a:ext cx="250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2000" dirty="0" smtClean="0"/>
              <a:t>Difficult to align!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13080" y="4079997"/>
            <a:ext cx="585923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Solution: </a:t>
            </a:r>
            <a:endParaRPr lang="en-US" sz="28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Project onto Fourier b</a:t>
            </a: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asis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oes not require data alignment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Infer statistics in frequency domain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e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quivalent to kernel smoothing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is-I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nalysis of bias – variance tradeoff</a:t>
            </a:r>
            <a:endParaRPr lang="en-US" sz="24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096000" y="3888022"/>
            <a:ext cx="5834640" cy="2754573"/>
            <a:chOff x="6096000" y="3888022"/>
            <a:chExt cx="5834640" cy="2754573"/>
          </a:xfrm>
        </p:grpSpPr>
        <p:sp>
          <p:nvSpPr>
            <p:cNvPr id="7" name="Right Brace 6"/>
            <p:cNvSpPr/>
            <p:nvPr/>
          </p:nvSpPr>
          <p:spPr>
            <a:xfrm>
              <a:off x="6096000" y="4127132"/>
              <a:ext cx="914400" cy="2405215"/>
            </a:xfrm>
            <a:prstGeom prst="rightBrace">
              <a:avLst>
                <a:gd name="adj1" fmla="val 8333"/>
                <a:gd name="adj2" fmla="val 20009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98076" y="5442266"/>
              <a:ext cx="48325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Define an operator DAG (like TF) and then rely on query-optimization to define </a:t>
              </a:r>
              <a:r>
                <a:rPr lang="en-US" sz="2400" smtClean="0">
                  <a:latin typeface="Helvetica Neue Light" charset="0"/>
                  <a:ea typeface="Helvetica Neue Light" charset="0"/>
                  <a:cs typeface="Helvetica Neue Light" charset="0"/>
                </a:rPr>
                <a:t>efficient execution.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010400" y="3888022"/>
              <a:ext cx="2401007" cy="1470506"/>
              <a:chOff x="5151101" y="3807873"/>
              <a:chExt cx="2401007" cy="1470506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5151101" y="3807873"/>
                <a:ext cx="2401007" cy="1470506"/>
                <a:chOff x="4944368" y="3556180"/>
                <a:chExt cx="2560699" cy="1568310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5497786" y="4355049"/>
                  <a:ext cx="200728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 err="1" smtClean="0">
                      <a:latin typeface="Tahoma" charset="0"/>
                      <a:ea typeface="Tahoma" charset="0"/>
                      <a:cs typeface="Tahoma" charset="0"/>
                    </a:rPr>
                    <a:t>emgine</a:t>
                  </a:r>
                  <a:endParaRPr lang="en-US" sz="4000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  <p:grpSp>
              <p:nvGrpSpPr>
                <p:cNvPr id="52" name="Group 51"/>
                <p:cNvGrpSpPr/>
                <p:nvPr/>
              </p:nvGrpSpPr>
              <p:grpSpPr>
                <a:xfrm>
                  <a:off x="4944368" y="3556180"/>
                  <a:ext cx="842326" cy="1473634"/>
                  <a:chOff x="4824629" y="2611910"/>
                  <a:chExt cx="1230972" cy="2153564"/>
                </a:xfrm>
              </p:grpSpPr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4824629" y="2611910"/>
                    <a:ext cx="1204072" cy="1204072"/>
                    <a:chOff x="5051504" y="2526528"/>
                    <a:chExt cx="1355234" cy="1355234"/>
                  </a:xfrm>
                </p:grpSpPr>
                <p:sp>
                  <p:nvSpPr>
                    <p:cNvPr id="62" name="24-Point Star 61"/>
                    <p:cNvSpPr/>
                    <p:nvPr/>
                  </p:nvSpPr>
                  <p:spPr>
                    <a:xfrm>
                      <a:off x="5051504" y="2526528"/>
                      <a:ext cx="1355234" cy="1355234"/>
                    </a:xfrm>
                    <a:prstGeom prst="star24">
                      <a:avLst>
                        <a:gd name="adj" fmla="val 43634"/>
                      </a:avLst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5202180" y="2677204"/>
                      <a:ext cx="1053882" cy="1053882"/>
                      <a:chOff x="5304750" y="2779774"/>
                      <a:chExt cx="848742" cy="848742"/>
                    </a:xfrm>
                  </p:grpSpPr>
                  <p:sp>
                    <p:nvSpPr>
                      <p:cNvPr id="64" name="Oval 63"/>
                      <p:cNvSpPr/>
                      <p:nvPr/>
                    </p:nvSpPr>
                    <p:spPr>
                      <a:xfrm>
                        <a:off x="5304750" y="2779774"/>
                        <a:ext cx="848742" cy="848742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grpSp>
                    <p:nvGrpSpPr>
                      <p:cNvPr id="65" name="Group 64"/>
                      <p:cNvGrpSpPr/>
                      <p:nvPr/>
                    </p:nvGrpSpPr>
                    <p:grpSpPr>
                      <a:xfrm>
                        <a:off x="5429045" y="2904069"/>
                        <a:ext cx="600152" cy="600152"/>
                        <a:chOff x="5429045" y="2904069"/>
                        <a:chExt cx="600152" cy="600152"/>
                      </a:xfrm>
                    </p:grpSpPr>
                    <p:cxnSp>
                      <p:nvCxnSpPr>
                        <p:cNvPr id="67" name="Straight Connector 66"/>
                        <p:cNvCxnSpPr>
                          <a:stCxn id="61" idx="1"/>
                          <a:endCxn id="61" idx="5"/>
                        </p:cNvCxnSpPr>
                        <p:nvPr/>
                      </p:nvCxnSpPr>
                      <p:spPr>
                        <a:xfrm>
                          <a:off x="5429045" y="2904069"/>
                          <a:ext cx="600152" cy="600152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>
                          <a:stCxn id="61" idx="7"/>
                          <a:endCxn id="61" idx="3"/>
                        </p:cNvCxnSpPr>
                        <p:nvPr/>
                      </p:nvCxnSpPr>
                      <p:spPr>
                        <a:xfrm flipH="1">
                          <a:off x="5429045" y="2904069"/>
                          <a:ext cx="600152" cy="600152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</p:cxnSp>
                  </p:grpSp>
                  <p:sp>
                    <p:nvSpPr>
                      <p:cNvPr id="66" name="Oval 65"/>
                      <p:cNvSpPr/>
                      <p:nvPr/>
                    </p:nvSpPr>
                    <p:spPr>
                      <a:xfrm>
                        <a:off x="5652921" y="3126998"/>
                        <a:ext cx="152400" cy="1524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</p:grp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 rot="21383020">
                    <a:off x="5047933" y="3702161"/>
                    <a:ext cx="1007668" cy="1063313"/>
                    <a:chOff x="5006658" y="3714861"/>
                    <a:chExt cx="1007668" cy="1063313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 rot="21368129">
                      <a:off x="5006658" y="3714861"/>
                      <a:ext cx="1007668" cy="1063313"/>
                      <a:chOff x="6271599" y="3302100"/>
                      <a:chExt cx="716371" cy="755930"/>
                    </a:xfrm>
                  </p:grpSpPr>
                  <p:grpSp>
                    <p:nvGrpSpPr>
                      <p:cNvPr id="57" name="Group 56"/>
                      <p:cNvGrpSpPr/>
                      <p:nvPr/>
                    </p:nvGrpSpPr>
                    <p:grpSpPr>
                      <a:xfrm>
                        <a:off x="6327083" y="3467595"/>
                        <a:ext cx="614044" cy="590435"/>
                        <a:chOff x="6327083" y="3467595"/>
                        <a:chExt cx="614044" cy="590435"/>
                      </a:xfrm>
                    </p:grpSpPr>
                    <p:sp>
                      <p:nvSpPr>
                        <p:cNvPr id="60" name="Rectangle 59"/>
                        <p:cNvSpPr/>
                        <p:nvPr/>
                      </p:nvSpPr>
                      <p:spPr>
                        <a:xfrm>
                          <a:off x="6327083" y="3467595"/>
                          <a:ext cx="614044" cy="77395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600"/>
                        </a:p>
                      </p:txBody>
                    </p:sp>
                    <p:sp>
                      <p:nvSpPr>
                        <p:cNvPr id="61" name="Rectangle 60"/>
                        <p:cNvSpPr/>
                        <p:nvPr/>
                      </p:nvSpPr>
                      <p:spPr>
                        <a:xfrm>
                          <a:off x="6598965" y="3537883"/>
                          <a:ext cx="70280" cy="520147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600"/>
                        </a:p>
                      </p:txBody>
                    </p:sp>
                  </p:grpSp>
                  <p:sp>
                    <p:nvSpPr>
                      <p:cNvPr id="58" name="Right Triangle 57"/>
                      <p:cNvSpPr/>
                      <p:nvPr/>
                    </p:nvSpPr>
                    <p:spPr>
                      <a:xfrm rot="20639152">
                        <a:off x="6894282" y="3304183"/>
                        <a:ext cx="93688" cy="294064"/>
                      </a:xfrm>
                      <a:prstGeom prst="rtTriangl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59" name="Right Triangle 58"/>
                      <p:cNvSpPr/>
                      <p:nvPr/>
                    </p:nvSpPr>
                    <p:spPr>
                      <a:xfrm rot="960848" flipH="1">
                        <a:off x="6271599" y="3302100"/>
                        <a:ext cx="93688" cy="294064"/>
                      </a:xfrm>
                      <a:prstGeom prst="rtTriangl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</p:grpSp>
                <p:sp>
                  <p:nvSpPr>
                    <p:cNvPr id="56" name="Oval 55"/>
                    <p:cNvSpPr/>
                    <p:nvPr/>
                  </p:nvSpPr>
                  <p:spPr>
                    <a:xfrm>
                      <a:off x="5470525" y="3984625"/>
                      <a:ext cx="59468" cy="5946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</p:grpSp>
          </p:grpSp>
          <p:sp>
            <p:nvSpPr>
              <p:cNvPr id="48" name="Freeform 47"/>
              <p:cNvSpPr/>
              <p:nvPr/>
            </p:nvSpPr>
            <p:spPr>
              <a:xfrm>
                <a:off x="5905585" y="4287927"/>
                <a:ext cx="1543500" cy="440675"/>
              </a:xfrm>
              <a:custGeom>
                <a:avLst/>
                <a:gdLst>
                  <a:gd name="connsiteX0" fmla="*/ 0 w 2693194"/>
                  <a:gd name="connsiteY0" fmla="*/ 264319 h 671512"/>
                  <a:gd name="connsiteX1" fmla="*/ 92869 w 2693194"/>
                  <a:gd name="connsiteY1" fmla="*/ 142875 h 671512"/>
                  <a:gd name="connsiteX2" fmla="*/ 285750 w 2693194"/>
                  <a:gd name="connsiteY2" fmla="*/ 550069 h 671512"/>
                  <a:gd name="connsiteX3" fmla="*/ 378619 w 2693194"/>
                  <a:gd name="connsiteY3" fmla="*/ 414337 h 671512"/>
                  <a:gd name="connsiteX4" fmla="*/ 514350 w 2693194"/>
                  <a:gd name="connsiteY4" fmla="*/ 671512 h 671512"/>
                  <a:gd name="connsiteX5" fmla="*/ 714375 w 2693194"/>
                  <a:gd name="connsiteY5" fmla="*/ 271462 h 671512"/>
                  <a:gd name="connsiteX6" fmla="*/ 778669 w 2693194"/>
                  <a:gd name="connsiteY6" fmla="*/ 414337 h 671512"/>
                  <a:gd name="connsiteX7" fmla="*/ 921544 w 2693194"/>
                  <a:gd name="connsiteY7" fmla="*/ 142875 h 671512"/>
                  <a:gd name="connsiteX8" fmla="*/ 1064419 w 2693194"/>
                  <a:gd name="connsiteY8" fmla="*/ 414337 h 671512"/>
                  <a:gd name="connsiteX9" fmla="*/ 1285875 w 2693194"/>
                  <a:gd name="connsiteY9" fmla="*/ 0 h 671512"/>
                  <a:gd name="connsiteX10" fmla="*/ 1421606 w 2693194"/>
                  <a:gd name="connsiteY10" fmla="*/ 264319 h 671512"/>
                  <a:gd name="connsiteX11" fmla="*/ 1507331 w 2693194"/>
                  <a:gd name="connsiteY11" fmla="*/ 135731 h 671512"/>
                  <a:gd name="connsiteX12" fmla="*/ 1571625 w 2693194"/>
                  <a:gd name="connsiteY12" fmla="*/ 278606 h 671512"/>
                  <a:gd name="connsiteX13" fmla="*/ 1657350 w 2693194"/>
                  <a:gd name="connsiteY13" fmla="*/ 150019 h 671512"/>
                  <a:gd name="connsiteX14" fmla="*/ 1793081 w 2693194"/>
                  <a:gd name="connsiteY14" fmla="*/ 407194 h 671512"/>
                  <a:gd name="connsiteX15" fmla="*/ 1985963 w 2693194"/>
                  <a:gd name="connsiteY15" fmla="*/ 14287 h 671512"/>
                  <a:gd name="connsiteX16" fmla="*/ 2207419 w 2693194"/>
                  <a:gd name="connsiteY16" fmla="*/ 385762 h 671512"/>
                  <a:gd name="connsiteX17" fmla="*/ 2421731 w 2693194"/>
                  <a:gd name="connsiteY17" fmla="*/ 14287 h 671512"/>
                  <a:gd name="connsiteX18" fmla="*/ 2628900 w 2693194"/>
                  <a:gd name="connsiteY18" fmla="*/ 385762 h 671512"/>
                  <a:gd name="connsiteX19" fmla="*/ 2693194 w 2693194"/>
                  <a:gd name="connsiteY19" fmla="*/ 285750 h 671512"/>
                  <a:gd name="connsiteX0" fmla="*/ 0 w 2669899"/>
                  <a:gd name="connsiteY0" fmla="*/ 0 h 699214"/>
                  <a:gd name="connsiteX1" fmla="*/ 69574 w 2669899"/>
                  <a:gd name="connsiteY1" fmla="*/ 170577 h 699214"/>
                  <a:gd name="connsiteX2" fmla="*/ 262455 w 2669899"/>
                  <a:gd name="connsiteY2" fmla="*/ 577771 h 699214"/>
                  <a:gd name="connsiteX3" fmla="*/ 355324 w 2669899"/>
                  <a:gd name="connsiteY3" fmla="*/ 442039 h 699214"/>
                  <a:gd name="connsiteX4" fmla="*/ 491055 w 2669899"/>
                  <a:gd name="connsiteY4" fmla="*/ 699214 h 699214"/>
                  <a:gd name="connsiteX5" fmla="*/ 691080 w 2669899"/>
                  <a:gd name="connsiteY5" fmla="*/ 299164 h 699214"/>
                  <a:gd name="connsiteX6" fmla="*/ 755374 w 2669899"/>
                  <a:gd name="connsiteY6" fmla="*/ 442039 h 699214"/>
                  <a:gd name="connsiteX7" fmla="*/ 898249 w 2669899"/>
                  <a:gd name="connsiteY7" fmla="*/ 170577 h 699214"/>
                  <a:gd name="connsiteX8" fmla="*/ 1041124 w 2669899"/>
                  <a:gd name="connsiteY8" fmla="*/ 442039 h 699214"/>
                  <a:gd name="connsiteX9" fmla="*/ 1262580 w 2669899"/>
                  <a:gd name="connsiteY9" fmla="*/ 27702 h 699214"/>
                  <a:gd name="connsiteX10" fmla="*/ 1398311 w 2669899"/>
                  <a:gd name="connsiteY10" fmla="*/ 292021 h 699214"/>
                  <a:gd name="connsiteX11" fmla="*/ 1484036 w 2669899"/>
                  <a:gd name="connsiteY11" fmla="*/ 163433 h 699214"/>
                  <a:gd name="connsiteX12" fmla="*/ 1548330 w 2669899"/>
                  <a:gd name="connsiteY12" fmla="*/ 306308 h 699214"/>
                  <a:gd name="connsiteX13" fmla="*/ 1634055 w 2669899"/>
                  <a:gd name="connsiteY13" fmla="*/ 177721 h 699214"/>
                  <a:gd name="connsiteX14" fmla="*/ 1769786 w 2669899"/>
                  <a:gd name="connsiteY14" fmla="*/ 434896 h 699214"/>
                  <a:gd name="connsiteX15" fmla="*/ 1962668 w 2669899"/>
                  <a:gd name="connsiteY15" fmla="*/ 41989 h 699214"/>
                  <a:gd name="connsiteX16" fmla="*/ 2184124 w 2669899"/>
                  <a:gd name="connsiteY16" fmla="*/ 413464 h 699214"/>
                  <a:gd name="connsiteX17" fmla="*/ 2398436 w 2669899"/>
                  <a:gd name="connsiteY17" fmla="*/ 41989 h 699214"/>
                  <a:gd name="connsiteX18" fmla="*/ 2605605 w 2669899"/>
                  <a:gd name="connsiteY18" fmla="*/ 413464 h 699214"/>
                  <a:gd name="connsiteX19" fmla="*/ 2669899 w 2669899"/>
                  <a:gd name="connsiteY19" fmla="*/ 313452 h 69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69899" h="699214">
                    <a:moveTo>
                      <a:pt x="0" y="0"/>
                    </a:moveTo>
                    <a:lnTo>
                      <a:pt x="69574" y="170577"/>
                    </a:lnTo>
                    <a:lnTo>
                      <a:pt x="262455" y="577771"/>
                    </a:lnTo>
                    <a:lnTo>
                      <a:pt x="355324" y="442039"/>
                    </a:lnTo>
                    <a:lnTo>
                      <a:pt x="491055" y="699214"/>
                    </a:lnTo>
                    <a:lnTo>
                      <a:pt x="691080" y="299164"/>
                    </a:lnTo>
                    <a:lnTo>
                      <a:pt x="755374" y="442039"/>
                    </a:lnTo>
                    <a:lnTo>
                      <a:pt x="898249" y="170577"/>
                    </a:lnTo>
                    <a:lnTo>
                      <a:pt x="1041124" y="442039"/>
                    </a:lnTo>
                    <a:lnTo>
                      <a:pt x="1262580" y="27702"/>
                    </a:lnTo>
                    <a:lnTo>
                      <a:pt x="1398311" y="292021"/>
                    </a:lnTo>
                    <a:lnTo>
                      <a:pt x="1484036" y="163433"/>
                    </a:lnTo>
                    <a:lnTo>
                      <a:pt x="1548330" y="306308"/>
                    </a:lnTo>
                    <a:lnTo>
                      <a:pt x="1634055" y="177721"/>
                    </a:lnTo>
                    <a:lnTo>
                      <a:pt x="1769786" y="434896"/>
                    </a:lnTo>
                    <a:lnTo>
                      <a:pt x="1962668" y="41989"/>
                    </a:lnTo>
                    <a:lnTo>
                      <a:pt x="2184124" y="413464"/>
                    </a:lnTo>
                    <a:lnTo>
                      <a:pt x="2398436" y="41989"/>
                    </a:lnTo>
                    <a:lnTo>
                      <a:pt x="2605605" y="413464"/>
                    </a:lnTo>
                    <a:lnTo>
                      <a:pt x="2669899" y="31345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5856482" y="4118876"/>
                <a:ext cx="1592603" cy="423216"/>
              </a:xfrm>
              <a:custGeom>
                <a:avLst/>
                <a:gdLst>
                  <a:gd name="connsiteX0" fmla="*/ 0 w 2693194"/>
                  <a:gd name="connsiteY0" fmla="*/ 264319 h 671512"/>
                  <a:gd name="connsiteX1" fmla="*/ 92869 w 2693194"/>
                  <a:gd name="connsiteY1" fmla="*/ 142875 h 671512"/>
                  <a:gd name="connsiteX2" fmla="*/ 285750 w 2693194"/>
                  <a:gd name="connsiteY2" fmla="*/ 550069 h 671512"/>
                  <a:gd name="connsiteX3" fmla="*/ 378619 w 2693194"/>
                  <a:gd name="connsiteY3" fmla="*/ 414337 h 671512"/>
                  <a:gd name="connsiteX4" fmla="*/ 514350 w 2693194"/>
                  <a:gd name="connsiteY4" fmla="*/ 671512 h 671512"/>
                  <a:gd name="connsiteX5" fmla="*/ 714375 w 2693194"/>
                  <a:gd name="connsiteY5" fmla="*/ 271462 h 671512"/>
                  <a:gd name="connsiteX6" fmla="*/ 778669 w 2693194"/>
                  <a:gd name="connsiteY6" fmla="*/ 414337 h 671512"/>
                  <a:gd name="connsiteX7" fmla="*/ 921544 w 2693194"/>
                  <a:gd name="connsiteY7" fmla="*/ 142875 h 671512"/>
                  <a:gd name="connsiteX8" fmla="*/ 1064419 w 2693194"/>
                  <a:gd name="connsiteY8" fmla="*/ 414337 h 671512"/>
                  <a:gd name="connsiteX9" fmla="*/ 1285875 w 2693194"/>
                  <a:gd name="connsiteY9" fmla="*/ 0 h 671512"/>
                  <a:gd name="connsiteX10" fmla="*/ 1421606 w 2693194"/>
                  <a:gd name="connsiteY10" fmla="*/ 264319 h 671512"/>
                  <a:gd name="connsiteX11" fmla="*/ 1507331 w 2693194"/>
                  <a:gd name="connsiteY11" fmla="*/ 135731 h 671512"/>
                  <a:gd name="connsiteX12" fmla="*/ 1571625 w 2693194"/>
                  <a:gd name="connsiteY12" fmla="*/ 278606 h 671512"/>
                  <a:gd name="connsiteX13" fmla="*/ 1657350 w 2693194"/>
                  <a:gd name="connsiteY13" fmla="*/ 150019 h 671512"/>
                  <a:gd name="connsiteX14" fmla="*/ 1793081 w 2693194"/>
                  <a:gd name="connsiteY14" fmla="*/ 407194 h 671512"/>
                  <a:gd name="connsiteX15" fmla="*/ 1985963 w 2693194"/>
                  <a:gd name="connsiteY15" fmla="*/ 14287 h 671512"/>
                  <a:gd name="connsiteX16" fmla="*/ 2207419 w 2693194"/>
                  <a:gd name="connsiteY16" fmla="*/ 385762 h 671512"/>
                  <a:gd name="connsiteX17" fmla="*/ 2421731 w 2693194"/>
                  <a:gd name="connsiteY17" fmla="*/ 14287 h 671512"/>
                  <a:gd name="connsiteX18" fmla="*/ 2628900 w 2693194"/>
                  <a:gd name="connsiteY18" fmla="*/ 385762 h 671512"/>
                  <a:gd name="connsiteX19" fmla="*/ 2693194 w 2693194"/>
                  <a:gd name="connsiteY19" fmla="*/ 285750 h 671512"/>
                  <a:gd name="connsiteX0" fmla="*/ 0 w 2669899"/>
                  <a:gd name="connsiteY0" fmla="*/ 0 h 699214"/>
                  <a:gd name="connsiteX1" fmla="*/ 69574 w 2669899"/>
                  <a:gd name="connsiteY1" fmla="*/ 170577 h 699214"/>
                  <a:gd name="connsiteX2" fmla="*/ 262455 w 2669899"/>
                  <a:gd name="connsiteY2" fmla="*/ 577771 h 699214"/>
                  <a:gd name="connsiteX3" fmla="*/ 355324 w 2669899"/>
                  <a:gd name="connsiteY3" fmla="*/ 442039 h 699214"/>
                  <a:gd name="connsiteX4" fmla="*/ 491055 w 2669899"/>
                  <a:gd name="connsiteY4" fmla="*/ 699214 h 699214"/>
                  <a:gd name="connsiteX5" fmla="*/ 691080 w 2669899"/>
                  <a:gd name="connsiteY5" fmla="*/ 299164 h 699214"/>
                  <a:gd name="connsiteX6" fmla="*/ 755374 w 2669899"/>
                  <a:gd name="connsiteY6" fmla="*/ 442039 h 699214"/>
                  <a:gd name="connsiteX7" fmla="*/ 898249 w 2669899"/>
                  <a:gd name="connsiteY7" fmla="*/ 170577 h 699214"/>
                  <a:gd name="connsiteX8" fmla="*/ 1041124 w 2669899"/>
                  <a:gd name="connsiteY8" fmla="*/ 442039 h 699214"/>
                  <a:gd name="connsiteX9" fmla="*/ 1262580 w 2669899"/>
                  <a:gd name="connsiteY9" fmla="*/ 27702 h 699214"/>
                  <a:gd name="connsiteX10" fmla="*/ 1398311 w 2669899"/>
                  <a:gd name="connsiteY10" fmla="*/ 292021 h 699214"/>
                  <a:gd name="connsiteX11" fmla="*/ 1484036 w 2669899"/>
                  <a:gd name="connsiteY11" fmla="*/ 163433 h 699214"/>
                  <a:gd name="connsiteX12" fmla="*/ 1548330 w 2669899"/>
                  <a:gd name="connsiteY12" fmla="*/ 306308 h 699214"/>
                  <a:gd name="connsiteX13" fmla="*/ 1634055 w 2669899"/>
                  <a:gd name="connsiteY13" fmla="*/ 177721 h 699214"/>
                  <a:gd name="connsiteX14" fmla="*/ 1769786 w 2669899"/>
                  <a:gd name="connsiteY14" fmla="*/ 434896 h 699214"/>
                  <a:gd name="connsiteX15" fmla="*/ 1962668 w 2669899"/>
                  <a:gd name="connsiteY15" fmla="*/ 41989 h 699214"/>
                  <a:gd name="connsiteX16" fmla="*/ 2184124 w 2669899"/>
                  <a:gd name="connsiteY16" fmla="*/ 413464 h 699214"/>
                  <a:gd name="connsiteX17" fmla="*/ 2398436 w 2669899"/>
                  <a:gd name="connsiteY17" fmla="*/ 41989 h 699214"/>
                  <a:gd name="connsiteX18" fmla="*/ 2605605 w 2669899"/>
                  <a:gd name="connsiteY18" fmla="*/ 413464 h 699214"/>
                  <a:gd name="connsiteX19" fmla="*/ 2669899 w 2669899"/>
                  <a:gd name="connsiteY19" fmla="*/ 313452 h 699214"/>
                  <a:gd name="connsiteX0" fmla="*/ 0 w 2838107"/>
                  <a:gd name="connsiteY0" fmla="*/ 356077 h 671512"/>
                  <a:gd name="connsiteX1" fmla="*/ 237782 w 2838107"/>
                  <a:gd name="connsiteY1" fmla="*/ 142875 h 671512"/>
                  <a:gd name="connsiteX2" fmla="*/ 430663 w 2838107"/>
                  <a:gd name="connsiteY2" fmla="*/ 550069 h 671512"/>
                  <a:gd name="connsiteX3" fmla="*/ 523532 w 2838107"/>
                  <a:gd name="connsiteY3" fmla="*/ 414337 h 671512"/>
                  <a:gd name="connsiteX4" fmla="*/ 659263 w 2838107"/>
                  <a:gd name="connsiteY4" fmla="*/ 671512 h 671512"/>
                  <a:gd name="connsiteX5" fmla="*/ 859288 w 2838107"/>
                  <a:gd name="connsiteY5" fmla="*/ 271462 h 671512"/>
                  <a:gd name="connsiteX6" fmla="*/ 923582 w 2838107"/>
                  <a:gd name="connsiteY6" fmla="*/ 414337 h 671512"/>
                  <a:gd name="connsiteX7" fmla="*/ 1066457 w 2838107"/>
                  <a:gd name="connsiteY7" fmla="*/ 142875 h 671512"/>
                  <a:gd name="connsiteX8" fmla="*/ 1209332 w 2838107"/>
                  <a:gd name="connsiteY8" fmla="*/ 414337 h 671512"/>
                  <a:gd name="connsiteX9" fmla="*/ 1430788 w 2838107"/>
                  <a:gd name="connsiteY9" fmla="*/ 0 h 671512"/>
                  <a:gd name="connsiteX10" fmla="*/ 1566519 w 2838107"/>
                  <a:gd name="connsiteY10" fmla="*/ 264319 h 671512"/>
                  <a:gd name="connsiteX11" fmla="*/ 1652244 w 2838107"/>
                  <a:gd name="connsiteY11" fmla="*/ 135731 h 671512"/>
                  <a:gd name="connsiteX12" fmla="*/ 1716538 w 2838107"/>
                  <a:gd name="connsiteY12" fmla="*/ 278606 h 671512"/>
                  <a:gd name="connsiteX13" fmla="*/ 1802263 w 2838107"/>
                  <a:gd name="connsiteY13" fmla="*/ 150019 h 671512"/>
                  <a:gd name="connsiteX14" fmla="*/ 1937994 w 2838107"/>
                  <a:gd name="connsiteY14" fmla="*/ 407194 h 671512"/>
                  <a:gd name="connsiteX15" fmla="*/ 2130876 w 2838107"/>
                  <a:gd name="connsiteY15" fmla="*/ 14287 h 671512"/>
                  <a:gd name="connsiteX16" fmla="*/ 2352332 w 2838107"/>
                  <a:gd name="connsiteY16" fmla="*/ 385762 h 671512"/>
                  <a:gd name="connsiteX17" fmla="*/ 2566644 w 2838107"/>
                  <a:gd name="connsiteY17" fmla="*/ 14287 h 671512"/>
                  <a:gd name="connsiteX18" fmla="*/ 2773813 w 2838107"/>
                  <a:gd name="connsiteY18" fmla="*/ 385762 h 671512"/>
                  <a:gd name="connsiteX19" fmla="*/ 2838107 w 2838107"/>
                  <a:gd name="connsiteY19" fmla="*/ 285750 h 67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38107" h="671512">
                    <a:moveTo>
                      <a:pt x="0" y="356077"/>
                    </a:moveTo>
                    <a:lnTo>
                      <a:pt x="237782" y="142875"/>
                    </a:lnTo>
                    <a:lnTo>
                      <a:pt x="430663" y="550069"/>
                    </a:lnTo>
                    <a:lnTo>
                      <a:pt x="523532" y="414337"/>
                    </a:lnTo>
                    <a:lnTo>
                      <a:pt x="659263" y="671512"/>
                    </a:lnTo>
                    <a:lnTo>
                      <a:pt x="859288" y="271462"/>
                    </a:lnTo>
                    <a:lnTo>
                      <a:pt x="923582" y="414337"/>
                    </a:lnTo>
                    <a:lnTo>
                      <a:pt x="1066457" y="142875"/>
                    </a:lnTo>
                    <a:lnTo>
                      <a:pt x="1209332" y="414337"/>
                    </a:lnTo>
                    <a:lnTo>
                      <a:pt x="1430788" y="0"/>
                    </a:lnTo>
                    <a:lnTo>
                      <a:pt x="1566519" y="264319"/>
                    </a:lnTo>
                    <a:lnTo>
                      <a:pt x="1652244" y="135731"/>
                    </a:lnTo>
                    <a:lnTo>
                      <a:pt x="1716538" y="278606"/>
                    </a:lnTo>
                    <a:lnTo>
                      <a:pt x="1802263" y="150019"/>
                    </a:lnTo>
                    <a:lnTo>
                      <a:pt x="1937994" y="407194"/>
                    </a:lnTo>
                    <a:lnTo>
                      <a:pt x="2130876" y="14287"/>
                    </a:lnTo>
                    <a:lnTo>
                      <a:pt x="2352332" y="385762"/>
                    </a:lnTo>
                    <a:lnTo>
                      <a:pt x="2566644" y="14287"/>
                    </a:lnTo>
                    <a:lnTo>
                      <a:pt x="2773813" y="385762"/>
                    </a:lnTo>
                    <a:lnTo>
                      <a:pt x="2838107" y="28575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Freeform 49"/>
              <p:cNvSpPr/>
              <p:nvPr/>
            </p:nvSpPr>
            <p:spPr>
              <a:xfrm rot="459070">
                <a:off x="5904254" y="3897218"/>
                <a:ext cx="1560358" cy="423216"/>
              </a:xfrm>
              <a:custGeom>
                <a:avLst/>
                <a:gdLst>
                  <a:gd name="connsiteX0" fmla="*/ 0 w 2693194"/>
                  <a:gd name="connsiteY0" fmla="*/ 264319 h 671512"/>
                  <a:gd name="connsiteX1" fmla="*/ 92869 w 2693194"/>
                  <a:gd name="connsiteY1" fmla="*/ 142875 h 671512"/>
                  <a:gd name="connsiteX2" fmla="*/ 285750 w 2693194"/>
                  <a:gd name="connsiteY2" fmla="*/ 550069 h 671512"/>
                  <a:gd name="connsiteX3" fmla="*/ 378619 w 2693194"/>
                  <a:gd name="connsiteY3" fmla="*/ 414337 h 671512"/>
                  <a:gd name="connsiteX4" fmla="*/ 514350 w 2693194"/>
                  <a:gd name="connsiteY4" fmla="*/ 671512 h 671512"/>
                  <a:gd name="connsiteX5" fmla="*/ 714375 w 2693194"/>
                  <a:gd name="connsiteY5" fmla="*/ 271462 h 671512"/>
                  <a:gd name="connsiteX6" fmla="*/ 778669 w 2693194"/>
                  <a:gd name="connsiteY6" fmla="*/ 414337 h 671512"/>
                  <a:gd name="connsiteX7" fmla="*/ 921544 w 2693194"/>
                  <a:gd name="connsiteY7" fmla="*/ 142875 h 671512"/>
                  <a:gd name="connsiteX8" fmla="*/ 1064419 w 2693194"/>
                  <a:gd name="connsiteY8" fmla="*/ 414337 h 671512"/>
                  <a:gd name="connsiteX9" fmla="*/ 1285875 w 2693194"/>
                  <a:gd name="connsiteY9" fmla="*/ 0 h 671512"/>
                  <a:gd name="connsiteX10" fmla="*/ 1421606 w 2693194"/>
                  <a:gd name="connsiteY10" fmla="*/ 264319 h 671512"/>
                  <a:gd name="connsiteX11" fmla="*/ 1507331 w 2693194"/>
                  <a:gd name="connsiteY11" fmla="*/ 135731 h 671512"/>
                  <a:gd name="connsiteX12" fmla="*/ 1571625 w 2693194"/>
                  <a:gd name="connsiteY12" fmla="*/ 278606 h 671512"/>
                  <a:gd name="connsiteX13" fmla="*/ 1657350 w 2693194"/>
                  <a:gd name="connsiteY13" fmla="*/ 150019 h 671512"/>
                  <a:gd name="connsiteX14" fmla="*/ 1793081 w 2693194"/>
                  <a:gd name="connsiteY14" fmla="*/ 407194 h 671512"/>
                  <a:gd name="connsiteX15" fmla="*/ 1985963 w 2693194"/>
                  <a:gd name="connsiteY15" fmla="*/ 14287 h 671512"/>
                  <a:gd name="connsiteX16" fmla="*/ 2207419 w 2693194"/>
                  <a:gd name="connsiteY16" fmla="*/ 385762 h 671512"/>
                  <a:gd name="connsiteX17" fmla="*/ 2421731 w 2693194"/>
                  <a:gd name="connsiteY17" fmla="*/ 14287 h 671512"/>
                  <a:gd name="connsiteX18" fmla="*/ 2628900 w 2693194"/>
                  <a:gd name="connsiteY18" fmla="*/ 385762 h 671512"/>
                  <a:gd name="connsiteX19" fmla="*/ 2693194 w 2693194"/>
                  <a:gd name="connsiteY19" fmla="*/ 285750 h 671512"/>
                  <a:gd name="connsiteX0" fmla="*/ 0 w 2669899"/>
                  <a:gd name="connsiteY0" fmla="*/ 0 h 699214"/>
                  <a:gd name="connsiteX1" fmla="*/ 69574 w 2669899"/>
                  <a:gd name="connsiteY1" fmla="*/ 170577 h 699214"/>
                  <a:gd name="connsiteX2" fmla="*/ 262455 w 2669899"/>
                  <a:gd name="connsiteY2" fmla="*/ 577771 h 699214"/>
                  <a:gd name="connsiteX3" fmla="*/ 355324 w 2669899"/>
                  <a:gd name="connsiteY3" fmla="*/ 442039 h 699214"/>
                  <a:gd name="connsiteX4" fmla="*/ 491055 w 2669899"/>
                  <a:gd name="connsiteY4" fmla="*/ 699214 h 699214"/>
                  <a:gd name="connsiteX5" fmla="*/ 691080 w 2669899"/>
                  <a:gd name="connsiteY5" fmla="*/ 299164 h 699214"/>
                  <a:gd name="connsiteX6" fmla="*/ 755374 w 2669899"/>
                  <a:gd name="connsiteY6" fmla="*/ 442039 h 699214"/>
                  <a:gd name="connsiteX7" fmla="*/ 898249 w 2669899"/>
                  <a:gd name="connsiteY7" fmla="*/ 170577 h 699214"/>
                  <a:gd name="connsiteX8" fmla="*/ 1041124 w 2669899"/>
                  <a:gd name="connsiteY8" fmla="*/ 442039 h 699214"/>
                  <a:gd name="connsiteX9" fmla="*/ 1262580 w 2669899"/>
                  <a:gd name="connsiteY9" fmla="*/ 27702 h 699214"/>
                  <a:gd name="connsiteX10" fmla="*/ 1398311 w 2669899"/>
                  <a:gd name="connsiteY10" fmla="*/ 292021 h 699214"/>
                  <a:gd name="connsiteX11" fmla="*/ 1484036 w 2669899"/>
                  <a:gd name="connsiteY11" fmla="*/ 163433 h 699214"/>
                  <a:gd name="connsiteX12" fmla="*/ 1548330 w 2669899"/>
                  <a:gd name="connsiteY12" fmla="*/ 306308 h 699214"/>
                  <a:gd name="connsiteX13" fmla="*/ 1634055 w 2669899"/>
                  <a:gd name="connsiteY13" fmla="*/ 177721 h 699214"/>
                  <a:gd name="connsiteX14" fmla="*/ 1769786 w 2669899"/>
                  <a:gd name="connsiteY14" fmla="*/ 434896 h 699214"/>
                  <a:gd name="connsiteX15" fmla="*/ 1962668 w 2669899"/>
                  <a:gd name="connsiteY15" fmla="*/ 41989 h 699214"/>
                  <a:gd name="connsiteX16" fmla="*/ 2184124 w 2669899"/>
                  <a:gd name="connsiteY16" fmla="*/ 413464 h 699214"/>
                  <a:gd name="connsiteX17" fmla="*/ 2398436 w 2669899"/>
                  <a:gd name="connsiteY17" fmla="*/ 41989 h 699214"/>
                  <a:gd name="connsiteX18" fmla="*/ 2605605 w 2669899"/>
                  <a:gd name="connsiteY18" fmla="*/ 413464 h 699214"/>
                  <a:gd name="connsiteX19" fmla="*/ 2669899 w 2669899"/>
                  <a:gd name="connsiteY19" fmla="*/ 313452 h 699214"/>
                  <a:gd name="connsiteX0" fmla="*/ 0 w 2838107"/>
                  <a:gd name="connsiteY0" fmla="*/ 356077 h 671512"/>
                  <a:gd name="connsiteX1" fmla="*/ 237782 w 2838107"/>
                  <a:gd name="connsiteY1" fmla="*/ 142875 h 671512"/>
                  <a:gd name="connsiteX2" fmla="*/ 430663 w 2838107"/>
                  <a:gd name="connsiteY2" fmla="*/ 550069 h 671512"/>
                  <a:gd name="connsiteX3" fmla="*/ 523532 w 2838107"/>
                  <a:gd name="connsiteY3" fmla="*/ 414337 h 671512"/>
                  <a:gd name="connsiteX4" fmla="*/ 659263 w 2838107"/>
                  <a:gd name="connsiteY4" fmla="*/ 671512 h 671512"/>
                  <a:gd name="connsiteX5" fmla="*/ 859288 w 2838107"/>
                  <a:gd name="connsiteY5" fmla="*/ 271462 h 671512"/>
                  <a:gd name="connsiteX6" fmla="*/ 923582 w 2838107"/>
                  <a:gd name="connsiteY6" fmla="*/ 414337 h 671512"/>
                  <a:gd name="connsiteX7" fmla="*/ 1066457 w 2838107"/>
                  <a:gd name="connsiteY7" fmla="*/ 142875 h 671512"/>
                  <a:gd name="connsiteX8" fmla="*/ 1209332 w 2838107"/>
                  <a:gd name="connsiteY8" fmla="*/ 414337 h 671512"/>
                  <a:gd name="connsiteX9" fmla="*/ 1430788 w 2838107"/>
                  <a:gd name="connsiteY9" fmla="*/ 0 h 671512"/>
                  <a:gd name="connsiteX10" fmla="*/ 1566519 w 2838107"/>
                  <a:gd name="connsiteY10" fmla="*/ 264319 h 671512"/>
                  <a:gd name="connsiteX11" fmla="*/ 1652244 w 2838107"/>
                  <a:gd name="connsiteY11" fmla="*/ 135731 h 671512"/>
                  <a:gd name="connsiteX12" fmla="*/ 1716538 w 2838107"/>
                  <a:gd name="connsiteY12" fmla="*/ 278606 h 671512"/>
                  <a:gd name="connsiteX13" fmla="*/ 1802263 w 2838107"/>
                  <a:gd name="connsiteY13" fmla="*/ 150019 h 671512"/>
                  <a:gd name="connsiteX14" fmla="*/ 1937994 w 2838107"/>
                  <a:gd name="connsiteY14" fmla="*/ 407194 h 671512"/>
                  <a:gd name="connsiteX15" fmla="*/ 2130876 w 2838107"/>
                  <a:gd name="connsiteY15" fmla="*/ 14287 h 671512"/>
                  <a:gd name="connsiteX16" fmla="*/ 2352332 w 2838107"/>
                  <a:gd name="connsiteY16" fmla="*/ 385762 h 671512"/>
                  <a:gd name="connsiteX17" fmla="*/ 2566644 w 2838107"/>
                  <a:gd name="connsiteY17" fmla="*/ 14287 h 671512"/>
                  <a:gd name="connsiteX18" fmla="*/ 2773813 w 2838107"/>
                  <a:gd name="connsiteY18" fmla="*/ 385762 h 671512"/>
                  <a:gd name="connsiteX19" fmla="*/ 2838107 w 2838107"/>
                  <a:gd name="connsiteY19" fmla="*/ 285750 h 671512"/>
                  <a:gd name="connsiteX0" fmla="*/ 0 w 2838107"/>
                  <a:gd name="connsiteY0" fmla="*/ 356077 h 671512"/>
                  <a:gd name="connsiteX1" fmla="*/ 237782 w 2838107"/>
                  <a:gd name="connsiteY1" fmla="*/ 142875 h 671512"/>
                  <a:gd name="connsiteX2" fmla="*/ 430663 w 2838107"/>
                  <a:gd name="connsiteY2" fmla="*/ 550069 h 671512"/>
                  <a:gd name="connsiteX3" fmla="*/ 523532 w 2838107"/>
                  <a:gd name="connsiteY3" fmla="*/ 414337 h 671512"/>
                  <a:gd name="connsiteX4" fmla="*/ 659263 w 2838107"/>
                  <a:gd name="connsiteY4" fmla="*/ 671512 h 671512"/>
                  <a:gd name="connsiteX5" fmla="*/ 859288 w 2838107"/>
                  <a:gd name="connsiteY5" fmla="*/ 271462 h 671512"/>
                  <a:gd name="connsiteX6" fmla="*/ 923582 w 2838107"/>
                  <a:gd name="connsiteY6" fmla="*/ 414337 h 671512"/>
                  <a:gd name="connsiteX7" fmla="*/ 1066457 w 2838107"/>
                  <a:gd name="connsiteY7" fmla="*/ 142875 h 671512"/>
                  <a:gd name="connsiteX8" fmla="*/ 1209332 w 2838107"/>
                  <a:gd name="connsiteY8" fmla="*/ 414337 h 671512"/>
                  <a:gd name="connsiteX9" fmla="*/ 1430788 w 2838107"/>
                  <a:gd name="connsiteY9" fmla="*/ 0 h 671512"/>
                  <a:gd name="connsiteX10" fmla="*/ 1566519 w 2838107"/>
                  <a:gd name="connsiteY10" fmla="*/ 264319 h 671512"/>
                  <a:gd name="connsiteX11" fmla="*/ 1652244 w 2838107"/>
                  <a:gd name="connsiteY11" fmla="*/ 135731 h 671512"/>
                  <a:gd name="connsiteX12" fmla="*/ 1716538 w 2838107"/>
                  <a:gd name="connsiteY12" fmla="*/ 278606 h 671512"/>
                  <a:gd name="connsiteX13" fmla="*/ 1802263 w 2838107"/>
                  <a:gd name="connsiteY13" fmla="*/ 150019 h 671512"/>
                  <a:gd name="connsiteX14" fmla="*/ 1937994 w 2838107"/>
                  <a:gd name="connsiteY14" fmla="*/ 407194 h 671512"/>
                  <a:gd name="connsiteX15" fmla="*/ 2130876 w 2838107"/>
                  <a:gd name="connsiteY15" fmla="*/ 14287 h 671512"/>
                  <a:gd name="connsiteX16" fmla="*/ 2352332 w 2838107"/>
                  <a:gd name="connsiteY16" fmla="*/ 385762 h 671512"/>
                  <a:gd name="connsiteX17" fmla="*/ 2566644 w 2838107"/>
                  <a:gd name="connsiteY17" fmla="*/ 14287 h 671512"/>
                  <a:gd name="connsiteX18" fmla="*/ 2838107 w 2838107"/>
                  <a:gd name="connsiteY18" fmla="*/ 285750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23582 w 2659386"/>
                  <a:gd name="connsiteY6" fmla="*/ 414337 h 671512"/>
                  <a:gd name="connsiteX7" fmla="*/ 1066457 w 2659386"/>
                  <a:gd name="connsiteY7" fmla="*/ 142875 h 671512"/>
                  <a:gd name="connsiteX8" fmla="*/ 1209332 w 2659386"/>
                  <a:gd name="connsiteY8" fmla="*/ 414337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716538 w 2659386"/>
                  <a:gd name="connsiteY12" fmla="*/ 278606 h 671512"/>
                  <a:gd name="connsiteX13" fmla="*/ 1802263 w 2659386"/>
                  <a:gd name="connsiteY13" fmla="*/ 150019 h 671512"/>
                  <a:gd name="connsiteX14" fmla="*/ 1937994 w 2659386"/>
                  <a:gd name="connsiteY14" fmla="*/ 407194 h 671512"/>
                  <a:gd name="connsiteX15" fmla="*/ 2130876 w 2659386"/>
                  <a:gd name="connsiteY15" fmla="*/ 14287 h 671512"/>
                  <a:gd name="connsiteX16" fmla="*/ 2352332 w 2659386"/>
                  <a:gd name="connsiteY16" fmla="*/ 385762 h 671512"/>
                  <a:gd name="connsiteX17" fmla="*/ 2566644 w 2659386"/>
                  <a:gd name="connsiteY17" fmla="*/ 14287 h 671512"/>
                  <a:gd name="connsiteX18" fmla="*/ 2659386 w 2659386"/>
                  <a:gd name="connsiteY18" fmla="*/ 426158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23582 w 2659386"/>
                  <a:gd name="connsiteY6" fmla="*/ 414337 h 671512"/>
                  <a:gd name="connsiteX7" fmla="*/ 1066457 w 2659386"/>
                  <a:gd name="connsiteY7" fmla="*/ 142875 h 671512"/>
                  <a:gd name="connsiteX8" fmla="*/ 1209332 w 2659386"/>
                  <a:gd name="connsiteY8" fmla="*/ 414337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802263 w 2659386"/>
                  <a:gd name="connsiteY12" fmla="*/ 150019 h 671512"/>
                  <a:gd name="connsiteX13" fmla="*/ 1937994 w 2659386"/>
                  <a:gd name="connsiteY13" fmla="*/ 407194 h 671512"/>
                  <a:gd name="connsiteX14" fmla="*/ 2130876 w 2659386"/>
                  <a:gd name="connsiteY14" fmla="*/ 14287 h 671512"/>
                  <a:gd name="connsiteX15" fmla="*/ 2352332 w 2659386"/>
                  <a:gd name="connsiteY15" fmla="*/ 385762 h 671512"/>
                  <a:gd name="connsiteX16" fmla="*/ 2566644 w 2659386"/>
                  <a:gd name="connsiteY16" fmla="*/ 14287 h 671512"/>
                  <a:gd name="connsiteX17" fmla="*/ 2659386 w 2659386"/>
                  <a:gd name="connsiteY17" fmla="*/ 426158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23582 w 2659386"/>
                  <a:gd name="connsiteY6" fmla="*/ 414337 h 671512"/>
                  <a:gd name="connsiteX7" fmla="*/ 1066457 w 2659386"/>
                  <a:gd name="connsiteY7" fmla="*/ 142875 h 671512"/>
                  <a:gd name="connsiteX8" fmla="*/ 1209332 w 2659386"/>
                  <a:gd name="connsiteY8" fmla="*/ 414337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937994 w 2659386"/>
                  <a:gd name="connsiteY12" fmla="*/ 407194 h 671512"/>
                  <a:gd name="connsiteX13" fmla="*/ 2130876 w 2659386"/>
                  <a:gd name="connsiteY13" fmla="*/ 14287 h 671512"/>
                  <a:gd name="connsiteX14" fmla="*/ 2352332 w 2659386"/>
                  <a:gd name="connsiteY14" fmla="*/ 385762 h 671512"/>
                  <a:gd name="connsiteX15" fmla="*/ 2566644 w 2659386"/>
                  <a:gd name="connsiteY15" fmla="*/ 14287 h 671512"/>
                  <a:gd name="connsiteX16" fmla="*/ 2659386 w 2659386"/>
                  <a:gd name="connsiteY16" fmla="*/ 426158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23582 w 2659386"/>
                  <a:gd name="connsiteY6" fmla="*/ 414337 h 671512"/>
                  <a:gd name="connsiteX7" fmla="*/ 1066457 w 2659386"/>
                  <a:gd name="connsiteY7" fmla="*/ 142875 h 671512"/>
                  <a:gd name="connsiteX8" fmla="*/ 1209332 w 2659386"/>
                  <a:gd name="connsiteY8" fmla="*/ 414337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769788 w 2659386"/>
                  <a:gd name="connsiteY12" fmla="*/ 416553 h 671512"/>
                  <a:gd name="connsiteX13" fmla="*/ 2130876 w 2659386"/>
                  <a:gd name="connsiteY13" fmla="*/ 14287 h 671512"/>
                  <a:gd name="connsiteX14" fmla="*/ 2352332 w 2659386"/>
                  <a:gd name="connsiteY14" fmla="*/ 385762 h 671512"/>
                  <a:gd name="connsiteX15" fmla="*/ 2566644 w 2659386"/>
                  <a:gd name="connsiteY15" fmla="*/ 14287 h 671512"/>
                  <a:gd name="connsiteX16" fmla="*/ 2659386 w 2659386"/>
                  <a:gd name="connsiteY16" fmla="*/ 426158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23582 w 2659386"/>
                  <a:gd name="connsiteY6" fmla="*/ 414337 h 671512"/>
                  <a:gd name="connsiteX7" fmla="*/ 1066457 w 2659386"/>
                  <a:gd name="connsiteY7" fmla="*/ 142875 h 671512"/>
                  <a:gd name="connsiteX8" fmla="*/ 1282921 w 2659386"/>
                  <a:gd name="connsiteY8" fmla="*/ 423698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769788 w 2659386"/>
                  <a:gd name="connsiteY12" fmla="*/ 416553 h 671512"/>
                  <a:gd name="connsiteX13" fmla="*/ 2130876 w 2659386"/>
                  <a:gd name="connsiteY13" fmla="*/ 14287 h 671512"/>
                  <a:gd name="connsiteX14" fmla="*/ 2352332 w 2659386"/>
                  <a:gd name="connsiteY14" fmla="*/ 385762 h 671512"/>
                  <a:gd name="connsiteX15" fmla="*/ 2566644 w 2659386"/>
                  <a:gd name="connsiteY15" fmla="*/ 14287 h 671512"/>
                  <a:gd name="connsiteX16" fmla="*/ 2659386 w 2659386"/>
                  <a:gd name="connsiteY16" fmla="*/ 426158 h 671512"/>
                  <a:gd name="connsiteX0" fmla="*/ 0 w 2659386"/>
                  <a:gd name="connsiteY0" fmla="*/ 356077 h 671512"/>
                  <a:gd name="connsiteX1" fmla="*/ 237782 w 2659386"/>
                  <a:gd name="connsiteY1" fmla="*/ 142875 h 671512"/>
                  <a:gd name="connsiteX2" fmla="*/ 430663 w 2659386"/>
                  <a:gd name="connsiteY2" fmla="*/ 550069 h 671512"/>
                  <a:gd name="connsiteX3" fmla="*/ 523532 w 2659386"/>
                  <a:gd name="connsiteY3" fmla="*/ 414337 h 671512"/>
                  <a:gd name="connsiteX4" fmla="*/ 659263 w 2659386"/>
                  <a:gd name="connsiteY4" fmla="*/ 671512 h 671512"/>
                  <a:gd name="connsiteX5" fmla="*/ 859288 w 2659386"/>
                  <a:gd name="connsiteY5" fmla="*/ 271462 h 671512"/>
                  <a:gd name="connsiteX6" fmla="*/ 955121 w 2659386"/>
                  <a:gd name="connsiteY6" fmla="*/ 423697 h 671512"/>
                  <a:gd name="connsiteX7" fmla="*/ 1066457 w 2659386"/>
                  <a:gd name="connsiteY7" fmla="*/ 142875 h 671512"/>
                  <a:gd name="connsiteX8" fmla="*/ 1282921 w 2659386"/>
                  <a:gd name="connsiteY8" fmla="*/ 423698 h 671512"/>
                  <a:gd name="connsiteX9" fmla="*/ 1430788 w 2659386"/>
                  <a:gd name="connsiteY9" fmla="*/ 0 h 671512"/>
                  <a:gd name="connsiteX10" fmla="*/ 1566519 w 2659386"/>
                  <a:gd name="connsiteY10" fmla="*/ 264319 h 671512"/>
                  <a:gd name="connsiteX11" fmla="*/ 1652244 w 2659386"/>
                  <a:gd name="connsiteY11" fmla="*/ 135731 h 671512"/>
                  <a:gd name="connsiteX12" fmla="*/ 1769788 w 2659386"/>
                  <a:gd name="connsiteY12" fmla="*/ 416553 h 671512"/>
                  <a:gd name="connsiteX13" fmla="*/ 2130876 w 2659386"/>
                  <a:gd name="connsiteY13" fmla="*/ 14287 h 671512"/>
                  <a:gd name="connsiteX14" fmla="*/ 2352332 w 2659386"/>
                  <a:gd name="connsiteY14" fmla="*/ 385762 h 671512"/>
                  <a:gd name="connsiteX15" fmla="*/ 2566644 w 2659386"/>
                  <a:gd name="connsiteY15" fmla="*/ 14287 h 671512"/>
                  <a:gd name="connsiteX16" fmla="*/ 2659386 w 2659386"/>
                  <a:gd name="connsiteY16" fmla="*/ 426158 h 671512"/>
                  <a:gd name="connsiteX0" fmla="*/ 1 w 2421605"/>
                  <a:gd name="connsiteY0" fmla="*/ 142875 h 671512"/>
                  <a:gd name="connsiteX1" fmla="*/ 192882 w 2421605"/>
                  <a:gd name="connsiteY1" fmla="*/ 550069 h 671512"/>
                  <a:gd name="connsiteX2" fmla="*/ 285751 w 2421605"/>
                  <a:gd name="connsiteY2" fmla="*/ 414337 h 671512"/>
                  <a:gd name="connsiteX3" fmla="*/ 421482 w 2421605"/>
                  <a:gd name="connsiteY3" fmla="*/ 671512 h 671512"/>
                  <a:gd name="connsiteX4" fmla="*/ 621507 w 2421605"/>
                  <a:gd name="connsiteY4" fmla="*/ 271462 h 671512"/>
                  <a:gd name="connsiteX5" fmla="*/ 717340 w 2421605"/>
                  <a:gd name="connsiteY5" fmla="*/ 423697 h 671512"/>
                  <a:gd name="connsiteX6" fmla="*/ 828676 w 2421605"/>
                  <a:gd name="connsiteY6" fmla="*/ 142875 h 671512"/>
                  <a:gd name="connsiteX7" fmla="*/ 1045140 w 2421605"/>
                  <a:gd name="connsiteY7" fmla="*/ 423698 h 671512"/>
                  <a:gd name="connsiteX8" fmla="*/ 1193007 w 2421605"/>
                  <a:gd name="connsiteY8" fmla="*/ 0 h 671512"/>
                  <a:gd name="connsiteX9" fmla="*/ 1328738 w 2421605"/>
                  <a:gd name="connsiteY9" fmla="*/ 264319 h 671512"/>
                  <a:gd name="connsiteX10" fmla="*/ 1414463 w 2421605"/>
                  <a:gd name="connsiteY10" fmla="*/ 135731 h 671512"/>
                  <a:gd name="connsiteX11" fmla="*/ 1532007 w 2421605"/>
                  <a:gd name="connsiteY11" fmla="*/ 416553 h 671512"/>
                  <a:gd name="connsiteX12" fmla="*/ 1893095 w 2421605"/>
                  <a:gd name="connsiteY12" fmla="*/ 14287 h 671512"/>
                  <a:gd name="connsiteX13" fmla="*/ 2114551 w 2421605"/>
                  <a:gd name="connsiteY13" fmla="*/ 385762 h 671512"/>
                  <a:gd name="connsiteX14" fmla="*/ 2328863 w 2421605"/>
                  <a:gd name="connsiteY14" fmla="*/ 14287 h 671512"/>
                  <a:gd name="connsiteX15" fmla="*/ 2421605 w 2421605"/>
                  <a:gd name="connsiteY15" fmla="*/ 426158 h 671512"/>
                  <a:gd name="connsiteX0" fmla="*/ -1 w 2228722"/>
                  <a:gd name="connsiteY0" fmla="*/ 550069 h 671512"/>
                  <a:gd name="connsiteX1" fmla="*/ 92868 w 2228722"/>
                  <a:gd name="connsiteY1" fmla="*/ 414337 h 671512"/>
                  <a:gd name="connsiteX2" fmla="*/ 228599 w 2228722"/>
                  <a:gd name="connsiteY2" fmla="*/ 671512 h 671512"/>
                  <a:gd name="connsiteX3" fmla="*/ 428624 w 2228722"/>
                  <a:gd name="connsiteY3" fmla="*/ 271462 h 671512"/>
                  <a:gd name="connsiteX4" fmla="*/ 524457 w 2228722"/>
                  <a:gd name="connsiteY4" fmla="*/ 423697 h 671512"/>
                  <a:gd name="connsiteX5" fmla="*/ 635793 w 2228722"/>
                  <a:gd name="connsiteY5" fmla="*/ 142875 h 671512"/>
                  <a:gd name="connsiteX6" fmla="*/ 852257 w 2228722"/>
                  <a:gd name="connsiteY6" fmla="*/ 423698 h 671512"/>
                  <a:gd name="connsiteX7" fmla="*/ 1000124 w 2228722"/>
                  <a:gd name="connsiteY7" fmla="*/ 0 h 671512"/>
                  <a:gd name="connsiteX8" fmla="*/ 1135855 w 2228722"/>
                  <a:gd name="connsiteY8" fmla="*/ 264319 h 671512"/>
                  <a:gd name="connsiteX9" fmla="*/ 1221580 w 2228722"/>
                  <a:gd name="connsiteY9" fmla="*/ 135731 h 671512"/>
                  <a:gd name="connsiteX10" fmla="*/ 1339124 w 2228722"/>
                  <a:gd name="connsiteY10" fmla="*/ 416553 h 671512"/>
                  <a:gd name="connsiteX11" fmla="*/ 1700212 w 2228722"/>
                  <a:gd name="connsiteY11" fmla="*/ 14287 h 671512"/>
                  <a:gd name="connsiteX12" fmla="*/ 1921668 w 2228722"/>
                  <a:gd name="connsiteY12" fmla="*/ 385762 h 671512"/>
                  <a:gd name="connsiteX13" fmla="*/ 2135980 w 2228722"/>
                  <a:gd name="connsiteY13" fmla="*/ 14287 h 671512"/>
                  <a:gd name="connsiteX14" fmla="*/ 2228722 w 2228722"/>
                  <a:gd name="connsiteY14" fmla="*/ 426158 h 67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28722" h="671512">
                    <a:moveTo>
                      <a:pt x="-1" y="550069"/>
                    </a:moveTo>
                    <a:lnTo>
                      <a:pt x="92868" y="414337"/>
                    </a:lnTo>
                    <a:lnTo>
                      <a:pt x="228599" y="671512"/>
                    </a:lnTo>
                    <a:lnTo>
                      <a:pt x="428624" y="271462"/>
                    </a:lnTo>
                    <a:lnTo>
                      <a:pt x="524457" y="423697"/>
                    </a:lnTo>
                    <a:lnTo>
                      <a:pt x="635793" y="142875"/>
                    </a:lnTo>
                    <a:lnTo>
                      <a:pt x="852257" y="423698"/>
                    </a:lnTo>
                    <a:lnTo>
                      <a:pt x="1000124" y="0"/>
                    </a:lnTo>
                    <a:lnTo>
                      <a:pt x="1135855" y="264319"/>
                    </a:lnTo>
                    <a:lnTo>
                      <a:pt x="1221580" y="135731"/>
                    </a:lnTo>
                    <a:lnTo>
                      <a:pt x="1339124" y="416553"/>
                    </a:lnTo>
                    <a:lnTo>
                      <a:pt x="1700212" y="14287"/>
                    </a:lnTo>
                    <a:lnTo>
                      <a:pt x="1921668" y="385762"/>
                    </a:lnTo>
                    <a:lnTo>
                      <a:pt x="2135980" y="14287"/>
                    </a:lnTo>
                    <a:lnTo>
                      <a:pt x="2228722" y="4261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004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94630" y="2241030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19249" y="4301224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362996" y="2750908"/>
            <a:ext cx="2677293" cy="1581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70158" y="2768432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645390" y="59689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5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0415856" y="2729991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1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3" y="2210307"/>
            <a:ext cx="1319202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93922" y="2755888"/>
            <a:ext cx="1662278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4097" y="1045782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85344" y="500434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-30293" y="567329"/>
            <a:ext cx="3438485" cy="47121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3552301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38735" y="3849299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9520" y="2024887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030421" y="3296113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6880489" y="1694046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932028" y="2619922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38948" y="2192289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4147757" y="5067601"/>
            <a:ext cx="7308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~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10 milliseconds</a:t>
            </a:r>
            <a:endParaRPr lang="en-US" sz="3200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online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and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latency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optimized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Less Studied </a:t>
            </a:r>
            <a:r>
              <a:rPr lang="is-I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  <a:endParaRPr lang="en-US" sz="3200" b="1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7027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398" y="216189"/>
            <a:ext cx="109728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hy is                        challenging?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9006" y="1368046"/>
            <a:ext cx="10972800" cy="8389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 smtClean="0"/>
              <a:t>Need to render </a:t>
            </a:r>
            <a:r>
              <a:rPr lang="en-US" sz="3600" b="1" dirty="0" smtClean="0">
                <a:solidFill>
                  <a:schemeClr val="accent5"/>
                </a:solidFill>
              </a:rPr>
              <a:t>low latency </a:t>
            </a:r>
            <a:r>
              <a:rPr lang="en-US" sz="3200" dirty="0" smtClean="0"/>
              <a:t>(&lt; 10ms) </a:t>
            </a:r>
            <a:r>
              <a:rPr lang="en-US" sz="3200" dirty="0"/>
              <a:t>predictions </a:t>
            </a:r>
            <a:r>
              <a:rPr lang="en-US" sz="3200" dirty="0" smtClean="0"/>
              <a:t>for </a:t>
            </a:r>
            <a:r>
              <a:rPr lang="en-US" sz="3200" b="1" dirty="0" smtClean="0"/>
              <a:t>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658448" y="5650915"/>
            <a:ext cx="86392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5D5555"/>
              </a:buClr>
            </a:pPr>
            <a:r>
              <a:rPr lang="en-US" sz="3600" dirty="0" smtClean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under </a:t>
            </a:r>
            <a:r>
              <a:rPr lang="en-US" sz="40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heavy</a:t>
            </a:r>
            <a:r>
              <a:rPr lang="en-US" sz="36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4000" b="1" dirty="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load </a:t>
            </a:r>
            <a:r>
              <a:rPr lang="en-US" sz="36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system </a:t>
            </a:r>
            <a:r>
              <a:rPr lang="en-US" sz="40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failures</a:t>
            </a:r>
            <a:r>
              <a:rPr lang="en-US" sz="3600" dirty="0" smtClean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3600" dirty="0">
              <a:solidFill>
                <a:srgbClr val="FC550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91086" y="2111155"/>
            <a:ext cx="2660217" cy="340464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575191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4686744" y="2111155"/>
            <a:ext cx="3566222" cy="3086941"/>
            <a:chOff x="3515058" y="1583366"/>
            <a:chExt cx="2674667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658147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15058" y="2358488"/>
              <a:ext cx="922542" cy="1488179"/>
              <a:chOff x="3493341" y="2206609"/>
              <a:chExt cx="922542" cy="1488179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292036" y="2407914"/>
                <a:ext cx="779685" cy="377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8706050" y="2111155"/>
            <a:ext cx="2800767" cy="2801246"/>
            <a:chOff x="6529537" y="1583366"/>
            <a:chExt cx="2100575" cy="2100934"/>
          </a:xfrm>
        </p:grpSpPr>
        <p:sp>
          <p:nvSpPr>
            <p:cNvPr id="125" name="TextBox 124"/>
            <p:cNvSpPr txBox="1"/>
            <p:nvPr/>
          </p:nvSpPr>
          <p:spPr>
            <a:xfrm>
              <a:off x="6675729" y="1583366"/>
              <a:ext cx="184791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2100575" cy="13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SELECT * FROM</a:t>
              </a:r>
            </a:p>
            <a:p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users JOIN items,</a:t>
              </a:r>
              <a:b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click_logs</a:t>
              </a:r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, pages</a:t>
              </a:r>
              <a:b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667" dirty="0">
                  <a:latin typeface="Helvetica Neue Light" charset="0"/>
                  <a:ea typeface="Helvetica Neue Light" charset="0"/>
                  <a:cs typeface="Helvetica Neue Light" charset="0"/>
                </a:rPr>
                <a:t>WHERE …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2508181" y="107100"/>
            <a:ext cx="4326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 smtClean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  <a:endParaRPr lang="en-US" sz="7200" b="1" dirty="0">
              <a:solidFill>
                <a:prstClr val="black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3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4889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Learning </a:t>
            </a:r>
            <a:r>
              <a:rPr lang="en-US" sz="9600" b="1" dirty="0" smtClean="0">
                <a:solidFill>
                  <a:schemeClr val="accent5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Systems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7220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machine learning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systems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Curved Down Arrow 6"/>
          <p:cNvSpPr/>
          <p:nvPr/>
        </p:nvSpPr>
        <p:spPr>
          <a:xfrm>
            <a:off x="5010149" y="1865888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4804409" y="4334321"/>
            <a:ext cx="2446020" cy="865882"/>
          </a:xfrm>
          <a:prstGeom prst="curvedDownArrow">
            <a:avLst>
              <a:gd name="adj1" fmla="val 39570"/>
              <a:gd name="adj2" fmla="val 96688"/>
              <a:gd name="adj3" fmla="val 3843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537527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systems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machine learning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3929" y="1645354"/>
            <a:ext cx="10264140" cy="49463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7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3" y="2210307"/>
            <a:ext cx="1319202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93922" y="2755888"/>
            <a:ext cx="1662278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4097" y="1045782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85344" y="500434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-10549" y="685979"/>
            <a:ext cx="3438485" cy="47121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3552301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38735" y="3849299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9520" y="2024887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030421" y="3296113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6880489" y="1694046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932028" y="2619922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38948" y="2192289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4140544" y="5120243"/>
            <a:ext cx="7543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~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10 milliseconds</a:t>
            </a:r>
            <a:endParaRPr lang="en-US" sz="3200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online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and </a:t>
            </a:r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latency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optimized</a:t>
            </a:r>
          </a:p>
          <a:p>
            <a:r>
              <a:rPr lang="en-U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Less studied </a:t>
            </a:r>
            <a:r>
              <a:rPr lang="is-IS" sz="32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  <a:endParaRPr lang="en-US" sz="32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713" y="1778421"/>
            <a:ext cx="3341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Claim:</a:t>
            </a:r>
          </a:p>
          <a:p>
            <a:pPr algn="r"/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n</a:t>
            </a:r>
            <a:r>
              <a:rPr lang="en-US" sz="3600" dirty="0" smtClean="0">
                <a:latin typeface="Helvetica Neue Light" charset="0"/>
                <a:ea typeface="Helvetica Neue Light" charset="0"/>
                <a:cs typeface="Helvetica Neue Light" charset="0"/>
              </a:rPr>
              <a:t>ext big area</a:t>
            </a:r>
            <a:br>
              <a:rPr lang="en-US" sz="36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600" dirty="0" smtClean="0">
                <a:latin typeface="Helvetica Neue Light" charset="0"/>
                <a:ea typeface="Helvetica Neue Light" charset="0"/>
                <a:cs typeface="Helvetica Neue Light" charset="0"/>
              </a:rPr>
              <a:t> of research in scalable ML systems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720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U-Turn Arrow 6"/>
          <p:cNvSpPr/>
          <p:nvPr/>
        </p:nvSpPr>
        <p:spPr>
          <a:xfrm rot="10800000">
            <a:off x="669801" y="4638326"/>
            <a:ext cx="10142783" cy="149143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6871" y="5128515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Feedback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5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70851" y="1907241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506849" y="1889504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15722" y="1690714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U-Turn Arrow 6"/>
          <p:cNvSpPr/>
          <p:nvPr/>
        </p:nvSpPr>
        <p:spPr>
          <a:xfrm rot="10800000">
            <a:off x="729736" y="5098897"/>
            <a:ext cx="10142783" cy="149143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6806" y="5589086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Feedback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46930" y="3675896"/>
            <a:ext cx="7508394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hours to weeks</a:t>
            </a:r>
          </a:p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Issues: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No standard solutions </a:t>
            </a:r>
            <a:r>
              <a:rPr lang="is-I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</a:p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implicit feedback, sample bias, </a:t>
            </a:r>
            <a:r>
              <a:rPr lang="is-IS" sz="32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…</a:t>
            </a:r>
            <a:endParaRPr lang="en-US" sz="3200" dirty="0" smtClean="0"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469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66" y="73812"/>
            <a:ext cx="11629389" cy="1325563"/>
          </a:xfrm>
        </p:spPr>
        <p:txBody>
          <a:bodyPr/>
          <a:lstStyle/>
          <a:p>
            <a:r>
              <a:rPr lang="en-US" dirty="0" smtClean="0"/>
              <a:t>Why is                           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9" y="1598304"/>
            <a:ext cx="11128916" cy="4924416"/>
          </a:xfrm>
        </p:spPr>
        <p:txBody>
          <a:bodyPr>
            <a:normAutofit/>
          </a:bodyPr>
          <a:lstStyle/>
          <a:p>
            <a:r>
              <a:rPr lang="en-US" dirty="0" smtClean="0"/>
              <a:t>Exposes system to </a:t>
            </a:r>
            <a:r>
              <a:rPr lang="en-US" b="1" dirty="0" smtClean="0">
                <a:solidFill>
                  <a:schemeClr val="accent2"/>
                </a:solidFill>
              </a:rPr>
              <a:t>feedback loops </a:t>
            </a:r>
          </a:p>
          <a:p>
            <a:pPr lvl="1"/>
            <a:r>
              <a:rPr lang="en-US" dirty="0" smtClean="0"/>
              <a:t>Address Explore – Exploit trade-off in real-time</a:t>
            </a:r>
          </a:p>
          <a:p>
            <a:endParaRPr lang="is-IS" dirty="0" smtClean="0"/>
          </a:p>
          <a:p>
            <a:r>
              <a:rPr lang="is-IS" dirty="0" smtClean="0"/>
              <a:t>Adverserial feedback</a:t>
            </a:r>
          </a:p>
          <a:p>
            <a:pPr lvl="1"/>
            <a:r>
              <a:rPr lang="is-IS" dirty="0" smtClean="0"/>
              <a:t>Opportunities for </a:t>
            </a:r>
            <a:r>
              <a:rPr lang="is-IS" b="1" dirty="0" smtClean="0">
                <a:solidFill>
                  <a:schemeClr val="accent2"/>
                </a:solidFill>
              </a:rPr>
              <a:t>multi-task learning </a:t>
            </a:r>
            <a:r>
              <a:rPr lang="is-IS" dirty="0" smtClean="0"/>
              <a:t>and </a:t>
            </a:r>
            <a:r>
              <a:rPr lang="is-IS" b="1" dirty="0" smtClean="0">
                <a:solidFill>
                  <a:schemeClr val="accent2"/>
                </a:solidFill>
              </a:rPr>
              <a:t>anomly detection</a:t>
            </a:r>
            <a:endParaRPr lang="en-US" b="1" dirty="0" smtClean="0">
              <a:solidFill>
                <a:schemeClr val="accent2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Need to address </a:t>
            </a:r>
            <a:r>
              <a:rPr lang="en-US" b="1" dirty="0" smtClean="0">
                <a:solidFill>
                  <a:schemeClr val="accent2"/>
                </a:solidFill>
              </a:rPr>
              <a:t>temporal variation</a:t>
            </a:r>
          </a:p>
          <a:p>
            <a:pPr lvl="1"/>
            <a:r>
              <a:rPr lang="is-IS" dirty="0"/>
              <a:t>Need to model time </a:t>
            </a:r>
            <a:r>
              <a:rPr lang="is-IS" dirty="0" smtClean="0"/>
              <a:t>directly?</a:t>
            </a:r>
            <a:r>
              <a:rPr lang="is-IS" dirty="0"/>
              <a:t> </a:t>
            </a:r>
            <a:r>
              <a:rPr lang="is-IS" dirty="0" smtClean="0"/>
              <a:t> When do we forget </a:t>
            </a:r>
            <a:r>
              <a:rPr lang="is-IS" dirty="0"/>
              <a:t>the </a:t>
            </a:r>
            <a:r>
              <a:rPr lang="is-IS" dirty="0" smtClean="0"/>
              <a:t>past?</a:t>
            </a:r>
            <a:r>
              <a:rPr lang="is-IS" b="1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1815" y="73812"/>
            <a:ext cx="39340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Helvetica Neue" charset="0"/>
                <a:ea typeface="Helvetica Neue" charset="0"/>
                <a:cs typeface="Helvetica Neue" charset="0"/>
              </a:rPr>
              <a:t>Feedback</a:t>
            </a:r>
            <a:endParaRPr lang="en-US" sz="6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49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U-Turn Arrow 6"/>
          <p:cNvSpPr/>
          <p:nvPr/>
        </p:nvSpPr>
        <p:spPr>
          <a:xfrm rot="10800000">
            <a:off x="669801" y="4638326"/>
            <a:ext cx="10142783" cy="149143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6871" y="5128515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Feedback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9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06293" y="4196371"/>
            <a:ext cx="23631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161635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4058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7497633" y="3498681"/>
            <a:ext cx="1933739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347701" y="2083270"/>
            <a:ext cx="1842948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1309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06506" y="2539361"/>
            <a:ext cx="2649647" cy="1532793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1" y="5128515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3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-8408" y="1708658"/>
            <a:ext cx="12192000" cy="45853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3021628" y="-785068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6990184" y="1423438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3207" y="3026018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  <a:endParaRPr lang="en-US" sz="2800" b="1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88242" y="3184700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  <a:endParaRPr lang="en-US" sz="2800" b="1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14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2219703" y="1368766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996583" y="1368766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U-Turn Arrow 8"/>
          <p:cNvSpPr/>
          <p:nvPr/>
        </p:nvSpPr>
        <p:spPr>
          <a:xfrm rot="16200000">
            <a:off x="3214132" y="-2360207"/>
            <a:ext cx="3566667" cy="855412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7182688" y="-151701"/>
            <a:ext cx="4328711" cy="410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87529" y="1998238"/>
            <a:ext cx="2173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(~10ms)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80746" y="1998239"/>
            <a:ext cx="2361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29" y="3861780"/>
            <a:ext cx="8624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Techniques we are studying (or </a:t>
            </a:r>
            <a:r>
              <a:rPr lang="en-US" sz="32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should be </a:t>
            </a:r>
            <a:r>
              <a:rPr lang="is-IS" sz="3200" dirty="0" smtClean="0">
                <a:latin typeface="Helvetica Neue" charset="0"/>
                <a:ea typeface="Helvetica Neue" charset="0"/>
                <a:cs typeface="Helvetica Neue" charset="0"/>
              </a:rPr>
              <a:t>…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):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96196" y="4599641"/>
            <a:ext cx="11780492" cy="954107"/>
            <a:chOff x="196196" y="4599641"/>
            <a:chExt cx="11780492" cy="954107"/>
          </a:xfrm>
        </p:grpSpPr>
        <p:sp>
          <p:nvSpPr>
            <p:cNvPr id="5" name="TextBox 4"/>
            <p:cNvSpPr txBox="1"/>
            <p:nvPr/>
          </p:nvSpPr>
          <p:spPr>
            <a:xfrm>
              <a:off x="196196" y="4599641"/>
              <a:ext cx="191430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Multi-task</a:t>
              </a:r>
            </a:p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  <a:endParaRPr lang="en-US" sz="2800" b="1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99195" y="4599641"/>
              <a:ext cx="179722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</a:t>
              </a:r>
            </a:p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Inference</a:t>
              </a:r>
              <a:endParaRPr lang="en-US" sz="2800" b="1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233247" y="4599641"/>
              <a:ext cx="171713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</a:t>
              </a:r>
            </a:p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Batching</a:t>
              </a:r>
              <a:endParaRPr lang="en-US" sz="2800" b="1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073128" y="4599641"/>
              <a:ext cx="1603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Approx.</a:t>
              </a:r>
            </a:p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800" b="1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32788" y="4599641"/>
              <a:ext cx="187423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</a:t>
              </a:r>
            </a:p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Switching</a:t>
              </a:r>
              <a:endParaRPr lang="en-US" sz="2800" b="1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743384" y="4599641"/>
              <a:ext cx="223330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Meta-Policy</a:t>
              </a:r>
            </a:p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RL</a:t>
              </a:r>
              <a:endParaRPr lang="en-US" sz="2800" b="1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171875" y="4882881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011756" y="4882881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737823" y="4882881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657789" y="4882881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82015" y="4882881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797066" y="5654911"/>
            <a:ext cx="10352446" cy="979072"/>
            <a:chOff x="1049041" y="5626685"/>
            <a:chExt cx="10352446" cy="979072"/>
          </a:xfrm>
        </p:grpSpPr>
        <p:sp>
          <p:nvSpPr>
            <p:cNvPr id="21" name="TextBox 20"/>
            <p:cNvSpPr txBox="1"/>
            <p:nvPr/>
          </p:nvSpPr>
          <p:spPr>
            <a:xfrm>
              <a:off x="4360088" y="5626685"/>
              <a:ext cx="18020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Load</a:t>
              </a:r>
              <a:b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800" b="1" dirty="0" smtClean="0">
                  <a:solidFill>
                    <a:schemeClr val="accent5"/>
                  </a:solidFill>
                  <a:latin typeface="Helvetica Neue" charset="0"/>
                  <a:ea typeface="Helvetica Neue" charset="0"/>
                  <a:cs typeface="Helvetica Neue" charset="0"/>
                </a:rPr>
                <a:t>Shedding</a:t>
              </a:r>
              <a:endParaRPr lang="en-US" sz="2800" b="1" dirty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28338" y="5626685"/>
              <a:ext cx="2465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</a:t>
              </a:r>
            </a:p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Compression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49041" y="5626685"/>
              <a:ext cx="30716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Online Ensemble</a:t>
              </a:r>
            </a:p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227011" y="5909925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295261" y="5909925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60168" y="5651650"/>
              <a:ext cx="2241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Inference</a:t>
              </a:r>
              <a:br>
                <a:rPr lang="en-US" sz="2800" b="1" dirty="0" smtClean="0">
                  <a:solidFill>
                    <a:srgbClr val="7030A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800" b="1" dirty="0" smtClean="0">
                  <a:solidFill>
                    <a:srgbClr val="7030A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on the Edge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9027091" y="5934890"/>
              <a:ext cx="0" cy="387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31380" y="3978962"/>
            <a:ext cx="1471878" cy="2596756"/>
            <a:chOff x="333021" y="4245114"/>
            <a:chExt cx="1471878" cy="25967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7441" y="4245114"/>
              <a:ext cx="1443038" cy="1905000"/>
            </a:xfrm>
            <a:prstGeom prst="rect">
              <a:avLst/>
            </a:prstGeom>
          </p:spPr>
        </p:pic>
        <p:sp>
          <p:nvSpPr>
            <p:cNvPr id="108" name="TextBox 107"/>
            <p:cNvSpPr txBox="1"/>
            <p:nvPr/>
          </p:nvSpPr>
          <p:spPr>
            <a:xfrm>
              <a:off x="333021" y="6133984"/>
              <a:ext cx="14718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Daniel</a:t>
              </a:r>
            </a:p>
            <a:p>
              <a:pPr algn="ctr"/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Crankshaw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4106" y="3972071"/>
            <a:ext cx="1351101" cy="2593708"/>
            <a:chOff x="2182666" y="4248162"/>
            <a:chExt cx="1351101" cy="2593708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666" y="4248162"/>
              <a:ext cx="1351101" cy="1901952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2387235" y="6133984"/>
              <a:ext cx="821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02425" y="3972071"/>
            <a:ext cx="1282700" cy="2596756"/>
            <a:chOff x="9065491" y="4245114"/>
            <a:chExt cx="1282700" cy="2596756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5491" y="4245114"/>
              <a:ext cx="1282700" cy="1905000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9188912" y="6133984"/>
              <a:ext cx="10358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Michael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Franklin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45974" y="3972071"/>
            <a:ext cx="1320800" cy="2596756"/>
            <a:chOff x="10569208" y="4245114"/>
            <a:chExt cx="1320800" cy="2596756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69208" y="4245114"/>
              <a:ext cx="1320800" cy="1905000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10790224" y="6133984"/>
              <a:ext cx="8787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Ion</a:t>
              </a:r>
              <a:b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Stoica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87866" y="211892"/>
            <a:ext cx="7368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Helvetica Neue Light" charset="0"/>
                <a:ea typeface="Helvetica Neue Light" charset="0"/>
                <a:cs typeface="Helvetica Neue Light" charset="0"/>
              </a:rPr>
              <a:t>Prediction Serving</a:t>
            </a:r>
            <a:endParaRPr lang="en-US" sz="7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078" y="1490118"/>
            <a:ext cx="4682625" cy="2319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00" b="100000" l="9924" r="86565">
                        <a14:foregroundMark x1="72824" y1="51000" x2="80916" y2="56400"/>
                        <a14:foregroundMark x1="80153" y1="73200" x2="78015" y2="77600"/>
                        <a14:foregroundMark x1="22748" y1="20200" x2="21832" y2="25400"/>
                        <a14:foregroundMark x1="26260" y1="41400" x2="25344" y2="47200"/>
                        <a14:foregroundMark x1="23359" y1="34400" x2="24580" y2="35000"/>
                        <a14:foregroundMark x1="26412" y1="34400" x2="24885" y2="34800"/>
                        <a14:foregroundMark x1="63664" y1="61400" x2="63969" y2="65600"/>
                        <a14:foregroundMark x1="74962" y1="48800" x2="71603" y2="49000"/>
                        <a14:foregroundMark x1="77710" y1="79000" x2="75725" y2="80200"/>
                        <a14:foregroundMark x1="65496" y1="79800" x2="66870" y2="81000"/>
                        <a14:foregroundMark x1="82443" y1="72000" x2="81374" y2="74400"/>
                        <a14:foregroundMark x1="62901" y1="60600" x2="63206" y2="62000"/>
                        <a14:foregroundMark x1="62748" y1="59800" x2="63206" y2="6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039430" y="516970"/>
            <a:ext cx="4152570" cy="316990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576055" y="3975327"/>
            <a:ext cx="1365521" cy="2600391"/>
            <a:chOff x="5955288" y="3995205"/>
            <a:chExt cx="1365521" cy="260039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0"/>
            <a:srcRect l="16912" r="11170"/>
            <a:stretch/>
          </p:blipFill>
          <p:spPr>
            <a:xfrm>
              <a:off x="5955288" y="3995205"/>
              <a:ext cx="1365521" cy="189869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252996" y="5887710"/>
              <a:ext cx="8002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Giulio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Zhou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98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5291084" y="2873114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5560435" y="2938186"/>
            <a:ext cx="801933" cy="801934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02018" y="1936517"/>
            <a:ext cx="3697429" cy="2624703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799806" y="2208864"/>
            <a:ext cx="2080007" cy="2080009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147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6191404" y="2887622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08912" y="3015140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613120"/>
            <a:ext cx="3193367" cy="349452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/>
                  <a:t>Feedback</a:t>
                </a:r>
                <a:endParaRPr lang="en-US" sz="4000" dirty="0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Fast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813309" y="2755888"/>
            <a:ext cx="1933739" cy="1198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152779" y="3498681"/>
            <a:ext cx="1658250" cy="11988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7996855" y="2083270"/>
            <a:ext cx="1633067" cy="1243892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67557" y="2617663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261569" y="2712690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882045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658799" y="1771533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73405" y="1771533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3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500" y="365760"/>
            <a:ext cx="11529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How can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machine learning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techniques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be used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address systems challenges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1931670"/>
            <a:ext cx="10515600" cy="4211004"/>
          </a:xfrm>
        </p:spPr>
        <p:txBody>
          <a:bodyPr>
            <a:normAutofit fontScale="92500" lnSpcReduction="10000"/>
          </a:bodyPr>
          <a:lstStyle/>
          <a:p>
            <a:pPr marL="14287" indent="0">
              <a:buNone/>
            </a:pPr>
            <a:r>
              <a:rPr lang="en-US" dirty="0" smtClean="0"/>
              <a:t>Systems are getting increasing </a:t>
            </a:r>
            <a:r>
              <a:rPr lang="en-US" smtClean="0"/>
              <a:t>complex:</a:t>
            </a:r>
          </a:p>
          <a:p>
            <a:pPr marL="14287" indent="0">
              <a:buNone/>
            </a:pPr>
            <a:endParaRPr lang="en-US" dirty="0" smtClean="0"/>
          </a:p>
          <a:p>
            <a:r>
              <a:rPr lang="en-US" dirty="0" smtClean="0">
                <a:sym typeface="Wingdings"/>
              </a:rPr>
              <a:t>Resource Disaggregation  growing diversity of system configurations and freedom to add resources as needed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New Pricing Models  dynamic pricing and potential to bid for different types of resources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/>
              <a:t>Data-centric </a:t>
            </a:r>
            <a:r>
              <a:rPr lang="en-US" dirty="0"/>
              <a:t>Workloads </a:t>
            </a:r>
            <a:r>
              <a:rPr lang="en-US" dirty="0">
                <a:sym typeface="Wingdings"/>
              </a:rPr>
              <a:t> performance depends on interaction between system, algorithms, and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71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7359110" y="3756530"/>
            <a:ext cx="1295926" cy="919942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cxnSp>
        <p:nvCxnSpPr>
          <p:cNvPr id="71" name="Straight Connector 70"/>
          <p:cNvCxnSpPr/>
          <p:nvPr/>
        </p:nvCxnSpPr>
        <p:spPr>
          <a:xfrm>
            <a:off x="7171667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7676618" y="3884048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22610" y="3322118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516622" y="3417145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8162002" y="4101448"/>
            <a:ext cx="532051" cy="6506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9054" y="3108706"/>
            <a:ext cx="6207264" cy="19006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9" name="Title 1"/>
          <p:cNvSpPr txBox="1">
            <a:spLocks/>
          </p:cNvSpPr>
          <p:nvPr/>
        </p:nvSpPr>
        <p:spPr>
          <a:xfrm>
            <a:off x="1148748" y="-837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Hybrid</a:t>
            </a:r>
            <a:r>
              <a:rPr lang="en-US" sz="5400" dirty="0" smtClean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Offline + Online Learning</a:t>
            </a:r>
            <a:endParaRPr lang="en-US" sz="5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256542" y="3543528"/>
            <a:ext cx="1574726" cy="1307690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38663" y="4197373"/>
            <a:ext cx="9211892" cy="2453279"/>
            <a:chOff x="2038663" y="4197373"/>
            <a:chExt cx="9211892" cy="2453279"/>
          </a:xfrm>
        </p:grpSpPr>
        <p:cxnSp>
          <p:nvCxnSpPr>
            <p:cNvPr id="93" name="Elbow Connector 92"/>
            <p:cNvCxnSpPr/>
            <p:nvPr/>
          </p:nvCxnSpPr>
          <p:spPr>
            <a:xfrm flipH="1" flipV="1">
              <a:off x="8831268" y="4197373"/>
              <a:ext cx="979911" cy="1599799"/>
            </a:xfrm>
            <a:prstGeom prst="bentConnector3">
              <a:avLst>
                <a:gd name="adj1" fmla="val -23329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038663" y="5080992"/>
              <a:ext cx="92118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indent="-280988"/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Update the user weights </a:t>
              </a:r>
              <a:r>
                <a:rPr lang="en-US" sz="320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</a:t>
              </a: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: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Simple to train + </a:t>
              </a: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more robust </a:t>
              </a: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model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Address rapidly changing user statistics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765460" y="5009374"/>
              <a:ext cx="45719" cy="1575596"/>
            </a:xfrm>
            <a:prstGeom prst="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716269" y="3275664"/>
            <a:ext cx="4358182" cy="1638370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6783" y="1594119"/>
            <a:ext cx="10057017" cy="2500730"/>
            <a:chOff x="1296783" y="1594119"/>
            <a:chExt cx="10057017" cy="2500730"/>
          </a:xfrm>
        </p:grpSpPr>
        <p:cxnSp>
          <p:nvCxnSpPr>
            <p:cNvPr id="99" name="Elbow Connector 98"/>
            <p:cNvCxnSpPr/>
            <p:nvPr/>
          </p:nvCxnSpPr>
          <p:spPr>
            <a:xfrm rot="10800000" flipH="1" flipV="1">
              <a:off x="1296783" y="2447599"/>
              <a:ext cx="1419485" cy="1647250"/>
            </a:xfrm>
            <a:prstGeom prst="bentConnector3">
              <a:avLst>
                <a:gd name="adj1" fmla="val -16104"/>
              </a:avLst>
            </a:prstGeom>
            <a:ln>
              <a:solidFill>
                <a:srgbClr val="5E9EED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459296" y="1594119"/>
              <a:ext cx="98945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Update </a:t>
              </a: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feature functions </a:t>
              </a:r>
              <a:r>
                <a:rPr lang="en-US" sz="3200" b="1" dirty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offline</a:t>
              </a:r>
              <a:r>
                <a:rPr lang="en-US" sz="3200" dirty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</a:t>
              </a: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using batch solvers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Leverage high-throughput </a:t>
              </a: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systems (Tensor Flow)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Helvetica Neue Light" charset="0"/>
                  <a:ea typeface="Helvetica Neue Light" charset="0"/>
                  <a:cs typeface="Helvetica Neue Light" charset="0"/>
                </a:rPr>
                <a:t>Exploit slow change </a:t>
              </a:r>
              <a:r>
                <a:rPr lang="en-US" sz="3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in population statistics</a:t>
              </a:r>
              <a:endParaRPr lang="en-US" sz="3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296784" y="1659801"/>
              <a:ext cx="45719" cy="1575596"/>
            </a:xfrm>
            <a:prstGeom prst="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478" y="3436305"/>
            <a:ext cx="5871747" cy="13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6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/>
          <p:cNvSpPr txBox="1">
            <a:spLocks/>
          </p:cNvSpPr>
          <p:nvPr/>
        </p:nvSpPr>
        <p:spPr>
          <a:xfrm>
            <a:off x="293679" y="-292006"/>
            <a:ext cx="112309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l"/>
            <a:r>
              <a:rPr lang="en-US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Common modeling structure</a:t>
            </a:r>
            <a:endParaRPr lang="en-US" sz="5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027812" y="1326595"/>
            <a:ext cx="1165950" cy="968233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021693" y="1240518"/>
            <a:ext cx="3006119" cy="1133643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761" y="1326385"/>
            <a:ext cx="3798401" cy="905433"/>
          </a:xfrm>
          <a:prstGeom prst="rect">
            <a:avLst/>
          </a:prstGeom>
        </p:spPr>
      </p:pic>
      <p:grpSp>
        <p:nvGrpSpPr>
          <p:cNvPr id="450" name="Group 449"/>
          <p:cNvGrpSpPr/>
          <p:nvPr/>
        </p:nvGrpSpPr>
        <p:grpSpPr>
          <a:xfrm>
            <a:off x="676495" y="2851826"/>
            <a:ext cx="2852063" cy="3690074"/>
            <a:chOff x="676495" y="2851826"/>
            <a:chExt cx="2852063" cy="3690074"/>
          </a:xfrm>
        </p:grpSpPr>
        <p:grpSp>
          <p:nvGrpSpPr>
            <p:cNvPr id="255" name="Group 254"/>
            <p:cNvGrpSpPr/>
            <p:nvPr/>
          </p:nvGrpSpPr>
          <p:grpSpPr>
            <a:xfrm>
              <a:off x="1030861" y="4189833"/>
              <a:ext cx="2143330" cy="2352067"/>
              <a:chOff x="866287" y="3925207"/>
              <a:chExt cx="2143330" cy="2352067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1570006" y="4610708"/>
                <a:ext cx="1439611" cy="1666566"/>
                <a:chOff x="1431985" y="4292070"/>
                <a:chExt cx="1068098" cy="1404178"/>
              </a:xfrm>
            </p:grpSpPr>
            <p:sp>
              <p:nvSpPr>
                <p:cNvPr id="250" name="Rectangle 249"/>
                <p:cNvSpPr/>
                <p:nvPr/>
              </p:nvSpPr>
              <p:spPr>
                <a:xfrm>
                  <a:off x="1431985" y="4295955"/>
                  <a:ext cx="1068098" cy="1400293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18492072">
                  <a:off x="1295001" y="4707449"/>
                  <a:ext cx="1314364" cy="4836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Ratings</a:t>
                  </a:r>
                </a:p>
              </p:txBody>
            </p:sp>
          </p:grpSp>
          <p:sp>
            <p:nvSpPr>
              <p:cNvPr id="253" name="Rectangle 252"/>
              <p:cNvSpPr/>
              <p:nvPr/>
            </p:nvSpPr>
            <p:spPr>
              <a:xfrm>
                <a:off x="1570007" y="3925207"/>
                <a:ext cx="1439610" cy="5683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Items</a:t>
                </a:r>
                <a:endParaRPr lang="en-US" sz="3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16200000">
                <a:off x="309249" y="5151848"/>
                <a:ext cx="1682464" cy="56838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Users</a:t>
                </a:r>
                <a:endParaRPr lang="en-US" sz="3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676495" y="2851826"/>
              <a:ext cx="28520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Matrix</a:t>
              </a:r>
              <a:b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Factorization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961909" y="2851826"/>
            <a:ext cx="1980350" cy="3612726"/>
            <a:chOff x="4961909" y="2851826"/>
            <a:chExt cx="1980350" cy="3612726"/>
          </a:xfrm>
        </p:grpSpPr>
        <p:grpSp>
          <p:nvGrpSpPr>
            <p:cNvPr id="335" name="Group 334"/>
            <p:cNvGrpSpPr/>
            <p:nvPr/>
          </p:nvGrpSpPr>
          <p:grpSpPr>
            <a:xfrm>
              <a:off x="5011989" y="4066164"/>
              <a:ext cx="1828800" cy="2398388"/>
              <a:chOff x="630936" y="3967195"/>
              <a:chExt cx="1828800" cy="2398388"/>
            </a:xfrm>
          </p:grpSpPr>
          <p:grpSp>
            <p:nvGrpSpPr>
              <p:cNvPr id="336" name="Group 335"/>
              <p:cNvGrpSpPr/>
              <p:nvPr/>
            </p:nvGrpSpPr>
            <p:grpSpPr>
              <a:xfrm>
                <a:off x="630936" y="4653896"/>
                <a:ext cx="1828800" cy="1711687"/>
                <a:chOff x="630936" y="4478801"/>
                <a:chExt cx="1828800" cy="1711687"/>
              </a:xfrm>
            </p:grpSpPr>
            <p:sp>
              <p:nvSpPr>
                <p:cNvPr id="343" name="Rectangle 342"/>
                <p:cNvSpPr/>
                <p:nvPr/>
              </p:nvSpPr>
              <p:spPr>
                <a:xfrm>
                  <a:off x="630936" y="5879592"/>
                  <a:ext cx="1828800" cy="310896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latin typeface="Helvetica Neue" charset="0"/>
                      <a:ea typeface="Helvetica Neue" charset="0"/>
                      <a:cs typeface="Helvetica Neue" charset="0"/>
                    </a:rPr>
                    <a:t>Input</a:t>
                  </a:r>
                  <a:endParaRPr lang="en-US" sz="20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344" name="Group 343"/>
                <p:cNvGrpSpPr/>
                <p:nvPr/>
              </p:nvGrpSpPr>
              <p:grpSpPr>
                <a:xfrm>
                  <a:off x="630936" y="5378958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401" name="Oval 40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45" name="Straight Connector 344"/>
                <p:cNvCxnSpPr>
                  <a:stCxn id="352" idx="4"/>
                </p:cNvCxnSpPr>
                <p:nvPr/>
              </p:nvCxnSpPr>
              <p:spPr>
                <a:xfrm flipH="1">
                  <a:off x="630936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>
                  <a:stCxn id="429" idx="4"/>
                </p:cNvCxnSpPr>
                <p:nvPr/>
              </p:nvCxnSpPr>
              <p:spPr>
                <a:xfrm flipH="1">
                  <a:off x="10287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>
                  <a:stCxn id="436" idx="4"/>
                </p:cNvCxnSpPr>
                <p:nvPr/>
              </p:nvCxnSpPr>
              <p:spPr>
                <a:xfrm flipH="1">
                  <a:off x="14264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>
                  <a:stCxn id="439" idx="4"/>
                </p:cNvCxnSpPr>
                <p:nvPr/>
              </p:nvCxnSpPr>
              <p:spPr>
                <a:xfrm flipH="1">
                  <a:off x="1820418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>
                  <a:stCxn id="438" idx="4"/>
                </p:cNvCxnSpPr>
                <p:nvPr/>
              </p:nvCxnSpPr>
              <p:spPr>
                <a:xfrm flipH="1">
                  <a:off x="2218182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>
                  <a:stCxn id="438" idx="4"/>
                </p:cNvCxnSpPr>
                <p:nvPr/>
              </p:nvCxnSpPr>
              <p:spPr>
                <a:xfrm>
                  <a:off x="23408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>
                  <a:stCxn id="439" idx="4"/>
                </p:cNvCxnSpPr>
                <p:nvPr/>
              </p:nvCxnSpPr>
              <p:spPr>
                <a:xfrm>
                  <a:off x="19431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>
                  <a:stCxn id="436" idx="4"/>
                </p:cNvCxnSpPr>
                <p:nvPr/>
              </p:nvCxnSpPr>
              <p:spPr>
                <a:xfrm>
                  <a:off x="1545336" y="5616702"/>
                  <a:ext cx="156210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>
                  <a:stCxn id="429" idx="4"/>
                </p:cNvCxnSpPr>
                <p:nvPr/>
              </p:nvCxnSpPr>
              <p:spPr>
                <a:xfrm>
                  <a:off x="1147572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>
                  <a:stCxn id="352" idx="4"/>
                </p:cNvCxnSpPr>
                <p:nvPr/>
              </p:nvCxnSpPr>
              <p:spPr>
                <a:xfrm>
                  <a:off x="749808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55" name="Group 354"/>
                <p:cNvGrpSpPr/>
                <p:nvPr/>
              </p:nvGrpSpPr>
              <p:grpSpPr>
                <a:xfrm>
                  <a:off x="630936" y="4928616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6" name="Oval 395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6" name="Straight Connector 355"/>
                <p:cNvCxnSpPr>
                  <a:stCxn id="441" idx="4"/>
                  <a:endCxn id="352" idx="0"/>
                </p:cNvCxnSpPr>
                <p:nvPr/>
              </p:nvCxnSpPr>
              <p:spPr>
                <a:xfrm>
                  <a:off x="749808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>
                  <a:stCxn id="441" idx="4"/>
                  <a:endCxn id="429" idx="0"/>
                </p:cNvCxnSpPr>
                <p:nvPr/>
              </p:nvCxnSpPr>
              <p:spPr>
                <a:xfrm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>
                  <a:stCxn id="441" idx="4"/>
                  <a:endCxn id="436" idx="0"/>
                </p:cNvCxnSpPr>
                <p:nvPr/>
              </p:nvCxnSpPr>
              <p:spPr>
                <a:xfrm>
                  <a:off x="749808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stCxn id="442" idx="4"/>
                  <a:endCxn id="352" idx="0"/>
                </p:cNvCxnSpPr>
                <p:nvPr/>
              </p:nvCxnSpPr>
              <p:spPr>
                <a:xfrm flipH="1"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>
                  <a:stCxn id="442" idx="4"/>
                  <a:endCxn id="429" idx="0"/>
                </p:cNvCxnSpPr>
                <p:nvPr/>
              </p:nvCxnSpPr>
              <p:spPr>
                <a:xfrm>
                  <a:off x="1147572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>
                  <a:stCxn id="442" idx="4"/>
                  <a:endCxn id="436" idx="0"/>
                </p:cNvCxnSpPr>
                <p:nvPr/>
              </p:nvCxnSpPr>
              <p:spPr>
                <a:xfrm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>
                  <a:stCxn id="443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>
                  <a:stCxn id="443" idx="4"/>
                  <a:endCxn id="436" idx="0"/>
                </p:cNvCxnSpPr>
                <p:nvPr/>
              </p:nvCxnSpPr>
              <p:spPr>
                <a:xfrm>
                  <a:off x="1545336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/>
                <p:cNvCxnSpPr>
                  <a:stCxn id="443" idx="4"/>
                  <a:endCxn id="439" idx="0"/>
                </p:cNvCxnSpPr>
                <p:nvPr/>
              </p:nvCxnSpPr>
              <p:spPr>
                <a:xfrm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>
                  <a:stCxn id="436" idx="0"/>
                  <a:endCxn id="445" idx="4"/>
                </p:cNvCxnSpPr>
                <p:nvPr/>
              </p:nvCxnSpPr>
              <p:spPr>
                <a:xfrm flipV="1"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>
                  <a:stCxn id="439" idx="0"/>
                  <a:endCxn id="445" idx="4"/>
                </p:cNvCxnSpPr>
                <p:nvPr/>
              </p:nvCxnSpPr>
              <p:spPr>
                <a:xfrm flipV="1">
                  <a:off x="1943100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>
                  <a:stCxn id="438" idx="0"/>
                  <a:endCxn id="445" idx="4"/>
                </p:cNvCxnSpPr>
                <p:nvPr/>
              </p:nvCxnSpPr>
              <p:spPr>
                <a:xfrm flipH="1" flipV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>
                  <a:stCxn id="444" idx="4"/>
                  <a:endCxn id="439" idx="0"/>
                </p:cNvCxnSpPr>
                <p:nvPr/>
              </p:nvCxnSpPr>
              <p:spPr>
                <a:xfrm flipH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>
                  <a:stCxn id="444" idx="4"/>
                  <a:endCxn id="436" idx="0"/>
                </p:cNvCxnSpPr>
                <p:nvPr/>
              </p:nvCxnSpPr>
              <p:spPr>
                <a:xfrm flipH="1">
                  <a:off x="1545336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/>
                <p:cNvCxnSpPr>
                  <a:stCxn id="444" idx="4"/>
                  <a:endCxn id="438" idx="0"/>
                </p:cNvCxnSpPr>
                <p:nvPr/>
              </p:nvCxnSpPr>
              <p:spPr>
                <a:xfrm>
                  <a:off x="2340864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>
                  <a:stCxn id="445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>
                  <a:stCxn id="442" idx="4"/>
                  <a:endCxn id="439" idx="0"/>
                </p:cNvCxnSpPr>
                <p:nvPr/>
              </p:nvCxnSpPr>
              <p:spPr>
                <a:xfrm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3" name="Group 372"/>
                <p:cNvGrpSpPr/>
                <p:nvPr/>
              </p:nvGrpSpPr>
              <p:grpSpPr>
                <a:xfrm>
                  <a:off x="630936" y="4478801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1" name="Oval 39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749808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749808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 flipH="1"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/>
                <p:cNvCxnSpPr/>
                <p:nvPr/>
              </p:nvCxnSpPr>
              <p:spPr>
                <a:xfrm>
                  <a:off x="1147572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1147572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/>
                <p:nvPr/>
              </p:nvCxnSpPr>
              <p:spPr>
                <a:xfrm flipH="1">
                  <a:off x="1063517" y="4716545"/>
                  <a:ext cx="481819" cy="24741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>
                  <a:off x="1545336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>
                <a:xfrm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/>
                <p:cNvCxnSpPr/>
                <p:nvPr/>
              </p:nvCxnSpPr>
              <p:spPr>
                <a:xfrm flipV="1"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 flipV="1">
                  <a:off x="1943100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/>
                <p:nvPr/>
              </p:nvCxnSpPr>
              <p:spPr>
                <a:xfrm flipH="1" flipV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 flipH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 flipH="1">
                  <a:off x="1545336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>
                  <a:off x="2340864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 flipH="1"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7" name="Straight Connector 336"/>
              <p:cNvCxnSpPr/>
              <p:nvPr/>
            </p:nvCxnSpPr>
            <p:spPr>
              <a:xfrm flipH="1">
                <a:off x="749808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 flipH="1">
                <a:off x="1147572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1545336" y="4339329"/>
                <a:ext cx="0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1545336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1545336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2" name="Oval 341"/>
              <p:cNvSpPr/>
              <p:nvPr/>
            </p:nvSpPr>
            <p:spPr>
              <a:xfrm>
                <a:off x="1359269" y="396719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6" name="TextBox 405"/>
            <p:cNvSpPr txBox="1"/>
            <p:nvPr/>
          </p:nvSpPr>
          <p:spPr>
            <a:xfrm>
              <a:off x="4961909" y="2851826"/>
              <a:ext cx="19803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Deep</a:t>
              </a:r>
              <a:b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448" name="Group 447"/>
          <p:cNvGrpSpPr/>
          <p:nvPr/>
        </p:nvGrpSpPr>
        <p:grpSpPr>
          <a:xfrm>
            <a:off x="7883058" y="2851826"/>
            <a:ext cx="3838475" cy="3574135"/>
            <a:chOff x="7883058" y="2851826"/>
            <a:chExt cx="3838475" cy="3574135"/>
          </a:xfrm>
        </p:grpSpPr>
        <p:sp>
          <p:nvSpPr>
            <p:cNvPr id="407" name="TextBox 406"/>
            <p:cNvSpPr txBox="1"/>
            <p:nvPr/>
          </p:nvSpPr>
          <p:spPr>
            <a:xfrm>
              <a:off x="7883058" y="2851826"/>
              <a:ext cx="38384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Ensemble</a:t>
              </a:r>
            </a:p>
            <a:p>
              <a:pPr algn="ctr"/>
              <a:r>
                <a:rPr lang="en-US" sz="3600" dirty="0" smtClean="0">
                  <a:latin typeface="Helvetica Neue" charset="0"/>
                  <a:ea typeface="Helvetica Neue" charset="0"/>
                  <a:cs typeface="Helvetica Neue" charset="0"/>
                </a:rPr>
                <a:t>Methods</a:t>
              </a:r>
              <a:endParaRPr lang="en-US" sz="36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408" name="Group 407"/>
            <p:cNvGrpSpPr/>
            <p:nvPr/>
          </p:nvGrpSpPr>
          <p:grpSpPr>
            <a:xfrm>
              <a:off x="7883058" y="4324915"/>
              <a:ext cx="3838475" cy="2101046"/>
              <a:chOff x="7883058" y="4324915"/>
              <a:chExt cx="3838475" cy="2101046"/>
            </a:xfrm>
          </p:grpSpPr>
          <p:grpSp>
            <p:nvGrpSpPr>
              <p:cNvPr id="409" name="Group 408"/>
              <p:cNvGrpSpPr/>
              <p:nvPr/>
            </p:nvGrpSpPr>
            <p:grpSpPr>
              <a:xfrm>
                <a:off x="7883058" y="5120298"/>
                <a:ext cx="1467913" cy="1305663"/>
                <a:chOff x="8515364" y="5102638"/>
                <a:chExt cx="1467913" cy="1305663"/>
              </a:xfrm>
            </p:grpSpPr>
            <p:sp>
              <p:nvSpPr>
                <p:cNvPr id="434" name="Oval 433"/>
                <p:cNvSpPr/>
                <p:nvPr/>
              </p:nvSpPr>
              <p:spPr>
                <a:xfrm>
                  <a:off x="8515364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Oval 434"/>
                <p:cNvSpPr/>
                <p:nvPr/>
              </p:nvSpPr>
              <p:spPr>
                <a:xfrm>
                  <a:off x="8851995" y="5102638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Oval 43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Triangle 43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Triangle 43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Triangle 43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1" name="Straight Connector 440"/>
                <p:cNvCxnSpPr/>
                <p:nvPr/>
              </p:nvCxnSpPr>
              <p:spPr>
                <a:xfrm flipH="1">
                  <a:off x="8595263" y="5262436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/>
                <p:cNvCxnSpPr/>
                <p:nvPr/>
              </p:nvCxnSpPr>
              <p:spPr>
                <a:xfrm>
                  <a:off x="8931894" y="5262436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9294759" y="5120298"/>
                <a:ext cx="1135677" cy="893531"/>
                <a:chOff x="10049398" y="5145581"/>
                <a:chExt cx="1135677" cy="893531"/>
              </a:xfrm>
            </p:grpSpPr>
            <p:sp>
              <p:nvSpPr>
                <p:cNvPr id="425" name="Oval 424"/>
                <p:cNvSpPr/>
                <p:nvPr/>
              </p:nvSpPr>
              <p:spPr>
                <a:xfrm>
                  <a:off x="10344333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Oval 425"/>
                <p:cNvSpPr/>
                <p:nvPr/>
              </p:nvSpPr>
              <p:spPr>
                <a:xfrm>
                  <a:off x="10680964" y="51455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025277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8" name="Straight Connector 427"/>
                <p:cNvCxnSpPr/>
                <p:nvPr/>
              </p:nvCxnSpPr>
              <p:spPr>
                <a:xfrm flipH="1">
                  <a:off x="10424232" y="5305379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10760863" y="5305379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Triangle 429"/>
                <p:cNvSpPr/>
                <p:nvPr/>
              </p:nvSpPr>
              <p:spPr>
                <a:xfrm>
                  <a:off x="10049398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Triangle 430"/>
                <p:cNvSpPr/>
                <p:nvPr/>
              </p:nvSpPr>
              <p:spPr>
                <a:xfrm>
                  <a:off x="10523160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2" name="Straight Connector 431"/>
                <p:cNvCxnSpPr/>
                <p:nvPr/>
              </p:nvCxnSpPr>
              <p:spPr>
                <a:xfrm flipH="1">
                  <a:off x="10166052" y="5653022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/>
              </p:nvCxnSpPr>
              <p:spPr>
                <a:xfrm>
                  <a:off x="10417528" y="5653022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/>
              <p:cNvGrpSpPr/>
              <p:nvPr/>
            </p:nvGrpSpPr>
            <p:grpSpPr>
              <a:xfrm>
                <a:off x="10516741" y="5120298"/>
                <a:ext cx="1204792" cy="958020"/>
                <a:chOff x="8778485" y="5450281"/>
                <a:chExt cx="1204792" cy="958020"/>
              </a:xfrm>
            </p:grpSpPr>
            <p:sp>
              <p:nvSpPr>
                <p:cNvPr id="416" name="Oval 41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Triangle 41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Triangle 41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Triangle 41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1" name="Straight Connector 420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2" name="Straight Connector 411"/>
              <p:cNvCxnSpPr/>
              <p:nvPr/>
            </p:nvCxnSpPr>
            <p:spPr>
              <a:xfrm flipH="1">
                <a:off x="8356085" y="4697049"/>
                <a:ext cx="1343023" cy="446651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9699108" y="4697049"/>
                <a:ext cx="307116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9699108" y="4697049"/>
                <a:ext cx="1315355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15" name="Oval 414"/>
              <p:cNvSpPr/>
              <p:nvPr/>
            </p:nvSpPr>
            <p:spPr>
              <a:xfrm>
                <a:off x="9513041" y="432491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099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99" y="364596"/>
            <a:ext cx="1138150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Clipper Online </a:t>
            </a:r>
            <a:r>
              <a:rPr lang="en-US" dirty="0"/>
              <a:t>Learning for </a:t>
            </a:r>
            <a:r>
              <a:rPr lang="en-US" dirty="0" smtClean="0"/>
              <a:t>Recommendations</a:t>
            </a:r>
            <a:br>
              <a:rPr lang="en-US" dirty="0" smtClean="0"/>
            </a:br>
            <a:r>
              <a:rPr lang="en-US" sz="4000" dirty="0" smtClean="0"/>
              <a:t>(Simulated News Rec.)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83082" y="1821103"/>
          <a:ext cx="6961909" cy="4224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1068770" y="3449878"/>
            <a:ext cx="3318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Error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1716" y="6045200"/>
            <a:ext cx="5795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Examples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478712">
            <a:off x="3671850" y="3747359"/>
            <a:ext cx="3010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Partial Updates</a:t>
            </a:r>
            <a:endParaRPr lang="en-US" sz="3200" dirty="0">
              <a:solidFill>
                <a:schemeClr val="accent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304005">
            <a:off x="3318353" y="4493127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Full Updates</a:t>
            </a:r>
            <a:endParaRPr lang="en-US" sz="32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4991" y="2167885"/>
            <a:ext cx="4006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Partial Updates: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0.4 </a:t>
            </a:r>
            <a:r>
              <a:rPr lang="en-US" sz="2400" i="1" dirty="0" err="1" smtClean="0"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sz="2400" i="1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Retraining: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7.1 seconds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35422" y="3131805"/>
            <a:ext cx="40161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&gt;4 orders-of-magnitude </a:t>
            </a:r>
            <a:r>
              <a:rPr lang="en-US" sz="28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faster </a:t>
            </a:r>
            <a:r>
              <a:rPr lang="en-US" sz="2800" b="1" i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adaptation</a:t>
            </a:r>
            <a:endParaRPr lang="en-US" sz="2800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45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6191412" y="3362613"/>
            <a:ext cx="1295918" cy="512907"/>
            <a:chOff x="4012936" y="2583693"/>
            <a:chExt cx="3361278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36" y="2583693"/>
              <a:ext cx="274608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08912" y="3286612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765884"/>
            <a:ext cx="3027655" cy="331318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  <a:endParaRPr lang="en-US" sz="4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  <a:endPara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87592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958968" y="3047822"/>
            <a:ext cx="1200700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788137" y="3476654"/>
            <a:ext cx="936039" cy="74436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8683504" y="2620898"/>
            <a:ext cx="921823" cy="77235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86691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908034" y="2898656"/>
            <a:ext cx="2087103" cy="148157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305825" y="2993683"/>
            <a:ext cx="1291521" cy="129152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4499034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4686" y="2172292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179292" y="2172292"/>
            <a:ext cx="2226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908034" y="2898656"/>
            <a:ext cx="2087103" cy="148157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4305825" y="2993683"/>
            <a:ext cx="1291521" cy="1291522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908034" y="2898656"/>
            <a:ext cx="2087103" cy="148157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4305825" y="2993683"/>
            <a:ext cx="1291521" cy="1291522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Right Arrow 111"/>
          <p:cNvSpPr/>
          <p:nvPr/>
        </p:nvSpPr>
        <p:spPr>
          <a:xfrm>
            <a:off x="1958968" y="3047822"/>
            <a:ext cx="1200700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>
            <a:off x="1958968" y="3047822"/>
            <a:ext cx="1200700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93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195997" y="2938145"/>
            <a:ext cx="2678014" cy="114623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95" y="1746824"/>
            <a:ext cx="2678816" cy="1147872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6714" y="4150400"/>
            <a:ext cx="2680814" cy="1145620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75661" y="4650364"/>
                <a:ext cx="9292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chemeClr val="accent2">
                        <a:lumMod val="50000"/>
                      </a:scheme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800" dirty="0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6129244" y="2004453"/>
            <a:ext cx="2510331" cy="2561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6214456" y="3247351"/>
            <a:ext cx="1295926" cy="512906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531964" y="3171352"/>
            <a:ext cx="662755" cy="662755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60610" y="2765884"/>
            <a:ext cx="3027655" cy="3313187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/>
                <a:r>
                  <a:rPr lang="en-US" sz="4000" dirty="0" smtClean="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  <a:endParaRPr lang="en-US" sz="40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  <a:endPara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6026120" y="0"/>
            <a:ext cx="0" cy="68580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58052" y="2210307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958968" y="3047822"/>
            <a:ext cx="1065416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76448" y="2371959"/>
            <a:ext cx="2584361" cy="3035836"/>
            <a:chOff x="6934007" y="1783903"/>
            <a:chExt cx="1938271" cy="2276877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8788137" y="3476654"/>
            <a:ext cx="936039" cy="74436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8683504" y="2620898"/>
            <a:ext cx="921823" cy="77235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148956" y="2966994"/>
            <a:ext cx="1320617" cy="736469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303780" y="41091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04079" y="410913"/>
            <a:ext cx="263700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9801" y="4638326"/>
            <a:ext cx="10142783" cy="1491437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5" y="5277771"/>
              <a:ext cx="17732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  <a:endParaRPr lang="en-US" sz="28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12850" y="3014208"/>
            <a:ext cx="1425519" cy="101193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424643" y="3119209"/>
            <a:ext cx="801933" cy="801934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4499034" y="565685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7994" y="951492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02344" y="2057032"/>
            <a:ext cx="2226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Parameters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112850" y="4219840"/>
            <a:ext cx="1425519" cy="101193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4424643" y="4324841"/>
            <a:ext cx="801933" cy="801934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112850" y="1812558"/>
            <a:ext cx="1425519" cy="101193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4424643" y="1917559"/>
            <a:ext cx="801933" cy="801934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67392" y="1318209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2" name="Right Arrow 111"/>
          <p:cNvSpPr/>
          <p:nvPr/>
        </p:nvSpPr>
        <p:spPr>
          <a:xfrm rot="1800000">
            <a:off x="1861092" y="3631617"/>
            <a:ext cx="1132044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 rot="19800000">
            <a:off x="1876243" y="2424224"/>
            <a:ext cx="1174279" cy="81879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5508625" y="2324100"/>
            <a:ext cx="721336" cy="9387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5508625" y="3503804"/>
            <a:ext cx="705831" cy="140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5492750" y="3760257"/>
            <a:ext cx="774643" cy="9673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5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854795"/>
            <a:ext cx="11344122" cy="91601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255238" y="141567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Serves Predictions</a:t>
            </a:r>
            <a:r>
              <a:rPr lang="en-US" sz="4000" b="1" dirty="0" smtClean="0"/>
              <a:t> </a:t>
            </a:r>
            <a:r>
              <a:rPr lang="en-US" sz="4000" dirty="0" smtClean="0"/>
              <a:t>across</a:t>
            </a:r>
            <a:r>
              <a:rPr lang="en-US" sz="4000" b="1" dirty="0" smtClean="0"/>
              <a:t> </a:t>
            </a:r>
            <a:r>
              <a:rPr lang="en-US" sz="4000" dirty="0" smtClean="0"/>
              <a:t>ML Frameworks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88413" y="3932178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3062406" y="2530423"/>
            <a:ext cx="2461613" cy="1097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7203" y="1405727"/>
            <a:ext cx="2436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Rec.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9" y="2530423"/>
            <a:ext cx="2357373" cy="10972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45568" y="14057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88" y="2530423"/>
            <a:ext cx="1539850" cy="1097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99525" y="1405727"/>
            <a:ext cx="17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Asst.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128" y="2338845"/>
            <a:ext cx="1503574" cy="128885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715029" y="1405727"/>
            <a:ext cx="168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Control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0265" y="2530423"/>
            <a:ext cx="2130682" cy="10972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660265" y="1405727"/>
            <a:ext cx="213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94" y="5881342"/>
            <a:ext cx="3551547" cy="7596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968" y="5075452"/>
            <a:ext cx="2032000" cy="7366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880709" y="4935448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969282" y="5058756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256" y="5240270"/>
            <a:ext cx="1636427" cy="1333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67498" y="6041293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3884" y="5896466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1992" y="6267724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538" y="5204824"/>
            <a:ext cx="2067648" cy="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3088505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3455921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2298303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232344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94" y="5881342"/>
            <a:ext cx="3551547" cy="75963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968" y="5075452"/>
            <a:ext cx="2032000" cy="736600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9969282" y="5058756"/>
            <a:ext cx="1711628" cy="1180396"/>
            <a:chOff x="8558827" y="2824768"/>
            <a:chExt cx="1711628" cy="1180396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256" y="5240270"/>
            <a:ext cx="1636427" cy="1333688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3967498" y="6041293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3884" y="5896466"/>
            <a:ext cx="1629157" cy="776071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1992" y="6267724"/>
            <a:ext cx="2047697" cy="493916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2880709" y="4935448"/>
            <a:ext cx="2326716" cy="1095106"/>
            <a:chOff x="5142568" y="1782082"/>
            <a:chExt cx="2913611" cy="1371336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538" y="5204824"/>
            <a:ext cx="2067648" cy="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5687743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5687743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5687743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3088505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3455921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5845977"/>
            <a:ext cx="2032000" cy="736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587830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2298303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232344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57" y="5906609"/>
            <a:ext cx="3213573" cy="68734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5666228"/>
            <a:ext cx="1764600" cy="131548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066011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5687744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6689666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31983" y="564994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9806" y="606601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74771" y="5230783"/>
            <a:ext cx="2067648" cy="477856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445537" y="5304390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530439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530439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5304390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4632203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463220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463220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463220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06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  <p:bldP spid="7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6376250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57" y="6514327"/>
            <a:ext cx="3213573" cy="4996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5537" y="5992897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4701" y="3946785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029515"/>
              <a:ext cx="46844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 models</a:t>
              </a:r>
            </a:p>
            <a:p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while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bounding latency 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maximizing throughput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4701" y="3110253"/>
            <a:ext cx="10997397" cy="707886"/>
            <a:chOff x="634701" y="3110253"/>
            <a:chExt cx="10997397" cy="707886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5577" y="3110253"/>
              <a:ext cx="45275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Improve accuracy through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ensembles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</a:t>
              </a:r>
              <a:b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 learning</a:t>
              </a:r>
              <a:r>
                <a:rPr lang="en-US" sz="20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20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personalization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20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5538" y="6376250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Clipper Architecture</a:t>
            </a:r>
            <a:endParaRPr lang="en-US" sz="4000" dirty="0"/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57" y="6514327"/>
            <a:ext cx="3213573" cy="4996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5537" y="5992897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  <a:endParaRPr lang="en-US" sz="2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4701" y="3126303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3946785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Approximate Caching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5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1" y="395382"/>
            <a:ext cx="6743089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Paris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Performance Aware 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Runtime Inference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11604"/>
            <a:ext cx="10515600" cy="651778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vm</a:t>
            </a:r>
            <a:r>
              <a:rPr lang="en-US" dirty="0" smtClean="0"/>
              <a:t>-type should I use to run my experiment?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20274" y="224859"/>
            <a:ext cx="4415845" cy="1960170"/>
            <a:chOff x="6937955" y="199003"/>
            <a:chExt cx="4609910" cy="2046314"/>
          </a:xfrm>
        </p:grpSpPr>
        <p:grpSp>
          <p:nvGrpSpPr>
            <p:cNvPr id="9" name="Group 8"/>
            <p:cNvGrpSpPr/>
            <p:nvPr/>
          </p:nvGrpSpPr>
          <p:grpSpPr>
            <a:xfrm>
              <a:off x="6937955" y="199003"/>
              <a:ext cx="1502660" cy="2046314"/>
              <a:chOff x="6937955" y="199003"/>
              <a:chExt cx="1502660" cy="20463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076938" y="166054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78839" y="199003"/>
              <a:ext cx="1558891" cy="2046314"/>
              <a:chOff x="8578356" y="199003"/>
              <a:chExt cx="1558891" cy="20463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815826" y="1660542"/>
                <a:ext cx="10839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6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75200" y="199003"/>
              <a:ext cx="1072665" cy="2046313"/>
              <a:chOff x="10475200" y="199003"/>
              <a:chExt cx="1072665" cy="20463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617803" y="1660541"/>
                <a:ext cx="776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52" y="3228562"/>
            <a:ext cx="3353217" cy="238050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313229" y="5999054"/>
            <a:ext cx="95410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t2.nano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182376" y="4714419"/>
            <a:ext cx="10054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t2.micro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68533" y="5657808"/>
            <a:ext cx="97975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t2.small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8010" y="6089476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t2.medium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399692" y="3124879"/>
            <a:ext cx="95410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t2.large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71560" y="3118922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m4.large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53858" y="6089476"/>
            <a:ext cx="1197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m4.xlarge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7535" y="3915725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m4.2xlarge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36147" y="3366386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m4.4xlarge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132553" y="6235568"/>
            <a:ext cx="145424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m4.10xlarge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10530" y="4577501"/>
            <a:ext cx="139012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m3.medium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650124" y="5055597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m3.large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09646" y="3757481"/>
            <a:ext cx="1197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m3.xlarge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729144" y="4191299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m3.2xlarge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249047" y="3132147"/>
            <a:ext cx="10054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c4.large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10813" y="4810645"/>
            <a:ext cx="112082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c4.xlarge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216368" y="4743827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c4.2xlarge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190644" y="5237539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c4.4xlarge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364969" y="5523099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c4.8xlarge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664887" y="6110772"/>
            <a:ext cx="137730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x1.32xlarge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386733" y="3417371"/>
            <a:ext cx="96693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r3.large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956089" y="3249456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r3.xlarge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496541" y="2947546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r3.2xlarge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983922" y="5404911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r3.4xlarge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868560" y="5293925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r3.8xlarge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938521" y="4002551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g2.2xlarge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0686018" y="3752339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g2.8xlarge</a:t>
            </a:r>
          </a:p>
        </p:txBody>
      </p:sp>
    </p:spTree>
    <p:extLst>
      <p:ext uri="{BB962C8B-B14F-4D97-AF65-F5344CB8AC3E}">
        <p14:creationId xmlns:p14="http://schemas.microsoft.com/office/powerpoint/2010/main" val="11786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load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i="1" dirty="0"/>
              <a:t>Adaptive Batching </a:t>
            </a:r>
            <a:r>
              <a:rPr lang="en-US" dirty="0" smtClean="0"/>
              <a:t>to Improve Throughput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7"/>
            <a:ext cx="6843933" cy="5602799"/>
          </a:xfrm>
        </p:spPr>
        <p:txBody>
          <a:bodyPr>
            <a:normAutofit/>
          </a:bodyPr>
          <a:lstStyle/>
          <a:p>
            <a:r>
              <a:rPr lang="en-US" dirty="0" smtClean="0"/>
              <a:t>Optimal batch depends on: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model and framework</a:t>
            </a:r>
          </a:p>
          <a:p>
            <a:pPr lvl="1"/>
            <a:r>
              <a:rPr lang="en-US" dirty="0" smtClean="0"/>
              <a:t>system load</a:t>
            </a:r>
          </a:p>
          <a:p>
            <a:pPr marL="14287" indent="0">
              <a:buNone/>
            </a:pPr>
            <a:endParaRPr lang="en-US" b="1" dirty="0" smtClean="0"/>
          </a:p>
          <a:p>
            <a:pPr marL="14287" indent="0">
              <a:buNone/>
            </a:pPr>
            <a:r>
              <a:rPr lang="en-US" b="1" dirty="0" smtClean="0"/>
              <a:t>Clipper Solution:</a:t>
            </a:r>
            <a:endParaRPr lang="en-US" b="1" i="1" dirty="0" smtClean="0"/>
          </a:p>
          <a:p>
            <a:pPr marL="14287" indent="0" algn="ctr">
              <a:spcBef>
                <a:spcPts val="2200"/>
              </a:spcBef>
              <a:spcAft>
                <a:spcPts val="1200"/>
              </a:spcAft>
              <a:buNone/>
            </a:pPr>
            <a:r>
              <a:rPr lang="en-US" i="1" dirty="0" smtClean="0"/>
              <a:t>be as </a:t>
            </a:r>
            <a:r>
              <a:rPr lang="en-US" b="1" i="1" dirty="0" smtClean="0"/>
              <a:t>slow</a:t>
            </a:r>
            <a:r>
              <a:rPr lang="en-US" i="1" dirty="0" smtClean="0"/>
              <a:t> as </a:t>
            </a:r>
            <a:r>
              <a:rPr lang="en-US" b="1" i="1" dirty="0" smtClean="0"/>
              <a:t>allowed</a:t>
            </a:r>
            <a:r>
              <a:rPr lang="is-IS" i="1" dirty="0" smtClean="0"/>
              <a:t>…</a:t>
            </a:r>
            <a:endParaRPr lang="en-US" i="1" dirty="0"/>
          </a:p>
          <a:p>
            <a:r>
              <a:rPr lang="en-US" dirty="0" smtClean="0"/>
              <a:t>Application specifies latency objective</a:t>
            </a:r>
          </a:p>
          <a:p>
            <a:r>
              <a:rPr lang="en-US" dirty="0" smtClean="0"/>
              <a:t>Clipper uses TCP-like tuning algorithm to </a:t>
            </a:r>
            <a:r>
              <a:rPr lang="en-US" b="1" dirty="0" smtClean="0"/>
              <a:t>increase latency </a:t>
            </a:r>
            <a:r>
              <a:rPr lang="en-US" dirty="0" smtClean="0"/>
              <a:t>up to the objective</a:t>
            </a:r>
            <a:endParaRPr lang="en-US" b="1" dirty="0" smtClean="0"/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Why batching helps:</a:t>
            </a:r>
            <a:endParaRPr lang="en-US" b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308420" y="4053937"/>
            <a:ext cx="4313691" cy="1111417"/>
            <a:chOff x="319948" y="4321743"/>
            <a:chExt cx="4313691" cy="1111417"/>
          </a:xfrm>
        </p:grpSpPr>
        <p:sp>
          <p:nvSpPr>
            <p:cNvPr id="45" name="Rectangle 44"/>
            <p:cNvSpPr/>
            <p:nvPr/>
          </p:nvSpPr>
          <p:spPr>
            <a:xfrm>
              <a:off x="319948" y="4432481"/>
              <a:ext cx="18338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 algn="r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Hardware</a:t>
              </a:r>
            </a:p>
            <a:p>
              <a:pPr marL="14287" lvl="0" algn="r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Acceleration</a:t>
              </a:r>
              <a:endPara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070" y="4321743"/>
              <a:ext cx="2427569" cy="111141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26585" y="5386983"/>
            <a:ext cx="4163892" cy="1112190"/>
            <a:chOff x="1036903" y="5632838"/>
            <a:chExt cx="4163892" cy="1112190"/>
          </a:xfrm>
        </p:grpSpPr>
        <p:sp>
          <p:nvSpPr>
            <p:cNvPr id="49" name="Rectangle 48"/>
            <p:cNvSpPr/>
            <p:nvPr/>
          </p:nvSpPr>
          <p:spPr>
            <a:xfrm>
              <a:off x="2738582" y="5773434"/>
              <a:ext cx="246221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Helps amortize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overhead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/>
            <a:srcRect t="15757" b="17033"/>
            <a:stretch/>
          </p:blipFill>
          <p:spPr>
            <a:xfrm>
              <a:off x="1036903" y="5632838"/>
              <a:ext cx="1654781" cy="1112190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77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37" y="1841110"/>
            <a:ext cx="10012225" cy="3812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8985" y="1422868"/>
            <a:ext cx="4869541" cy="6006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9314978" y="3231876"/>
            <a:ext cx="40703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684265" y="3210776"/>
            <a:ext cx="2513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3200" dirty="0" err="1" smtClean="0"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8985" y="5699860"/>
            <a:ext cx="4092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Batch Sizes (Queries)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112386">
            <a:off x="4270903" y="2486821"/>
            <a:ext cx="204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BF2DC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endParaRPr lang="en-US" sz="2800" dirty="0">
              <a:solidFill>
                <a:srgbClr val="BF2D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0901430">
            <a:off x="6420150" y="3186999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P99 Latency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2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Tensor Flow Conv. Net (GPU)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 rot="21045469">
            <a:off x="6500831" y="3949400"/>
            <a:ext cx="226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Avg. Latency</a:t>
            </a:r>
            <a:endParaRPr lang="en-US" sz="2800" dirty="0">
              <a:solidFill>
                <a:schemeClr val="accent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1431" y="3369790"/>
            <a:ext cx="17860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Latency</a:t>
            </a:r>
            <a:endParaRPr lang="en-US" sz="3200" dirty="0" smtClean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32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Deadline</a:t>
            </a:r>
            <a:endParaRPr lang="en-US" sz="32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751280" y="1423083"/>
            <a:ext cx="5159185" cy="4306757"/>
            <a:chOff x="1751280" y="1423083"/>
            <a:chExt cx="5159185" cy="4306757"/>
          </a:xfrm>
        </p:grpSpPr>
        <p:sp>
          <p:nvSpPr>
            <p:cNvPr id="24" name="TextBox 23"/>
            <p:cNvSpPr txBox="1"/>
            <p:nvPr/>
          </p:nvSpPr>
          <p:spPr>
            <a:xfrm>
              <a:off x="1751280" y="1423083"/>
              <a:ext cx="45849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000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Batch Size</a:t>
              </a:r>
              <a:endParaRPr lang="en-US" sz="4000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901129" y="1516932"/>
              <a:ext cx="1009336" cy="4212908"/>
              <a:chOff x="5901129" y="1486952"/>
              <a:chExt cx="1009336" cy="421290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6405797" y="1486952"/>
                <a:ext cx="0" cy="3654675"/>
              </a:xfrm>
              <a:prstGeom prst="line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5901129" y="5141627"/>
                <a:ext cx="1009336" cy="558233"/>
              </a:xfrm>
              <a:prstGeom prst="rect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47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149"/>
          <p:cNvSpPr/>
          <p:nvPr/>
        </p:nvSpPr>
        <p:spPr>
          <a:xfrm>
            <a:off x="8396379" y="4169735"/>
            <a:ext cx="623957" cy="108070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  <a:gd name="connsiteX0" fmla="*/ 0 w 650984"/>
              <a:gd name="connsiteY0" fmla="*/ 475488 h 1090899"/>
              <a:gd name="connsiteX1" fmla="*/ 488455 w 650984"/>
              <a:gd name="connsiteY1" fmla="*/ 0 h 1090899"/>
              <a:gd name="connsiteX2" fmla="*/ 650984 w 650984"/>
              <a:gd name="connsiteY2" fmla="*/ 636190 h 1090899"/>
              <a:gd name="connsiteX3" fmla="*/ 158023 w 650984"/>
              <a:gd name="connsiteY3" fmla="*/ 1090899 h 1090899"/>
              <a:gd name="connsiteX4" fmla="*/ 0 w 650984"/>
              <a:gd name="connsiteY4" fmla="*/ 475488 h 1090899"/>
              <a:gd name="connsiteX0" fmla="*/ 0 w 628462"/>
              <a:gd name="connsiteY0" fmla="*/ 475488 h 1090899"/>
              <a:gd name="connsiteX1" fmla="*/ 488455 w 628462"/>
              <a:gd name="connsiteY1" fmla="*/ 0 h 1090899"/>
              <a:gd name="connsiteX2" fmla="*/ 628462 w 628462"/>
              <a:gd name="connsiteY2" fmla="*/ 610105 h 1090899"/>
              <a:gd name="connsiteX3" fmla="*/ 158023 w 628462"/>
              <a:gd name="connsiteY3" fmla="*/ 1090899 h 1090899"/>
              <a:gd name="connsiteX4" fmla="*/ 0 w 628462"/>
              <a:gd name="connsiteY4" fmla="*/ 475488 h 1090899"/>
              <a:gd name="connsiteX0" fmla="*/ 0 w 628462"/>
              <a:gd name="connsiteY0" fmla="*/ 475488 h 1082204"/>
              <a:gd name="connsiteX1" fmla="*/ 488455 w 628462"/>
              <a:gd name="connsiteY1" fmla="*/ 0 h 1082204"/>
              <a:gd name="connsiteX2" fmla="*/ 628462 w 628462"/>
              <a:gd name="connsiteY2" fmla="*/ 610105 h 1082204"/>
              <a:gd name="connsiteX3" fmla="*/ 149014 w 628462"/>
              <a:gd name="connsiteY3" fmla="*/ 1082204 h 1082204"/>
              <a:gd name="connsiteX4" fmla="*/ 0 w 628462"/>
              <a:gd name="connsiteY4" fmla="*/ 475488 h 1082204"/>
              <a:gd name="connsiteX0" fmla="*/ 0 w 628462"/>
              <a:gd name="connsiteY0" fmla="*/ 436359 h 1043075"/>
              <a:gd name="connsiteX1" fmla="*/ 470437 w 628462"/>
              <a:gd name="connsiteY1" fmla="*/ 0 h 1043075"/>
              <a:gd name="connsiteX2" fmla="*/ 628462 w 628462"/>
              <a:gd name="connsiteY2" fmla="*/ 570976 h 1043075"/>
              <a:gd name="connsiteX3" fmla="*/ 149014 w 628462"/>
              <a:gd name="connsiteY3" fmla="*/ 1043075 h 1043075"/>
              <a:gd name="connsiteX4" fmla="*/ 0 w 628462"/>
              <a:gd name="connsiteY4" fmla="*/ 436359 h 1043075"/>
              <a:gd name="connsiteX0" fmla="*/ 0 w 623957"/>
              <a:gd name="connsiteY0" fmla="*/ 436359 h 1043075"/>
              <a:gd name="connsiteX1" fmla="*/ 470437 w 623957"/>
              <a:gd name="connsiteY1" fmla="*/ 0 h 1043075"/>
              <a:gd name="connsiteX2" fmla="*/ 623957 w 623957"/>
              <a:gd name="connsiteY2" fmla="*/ 588367 h 1043075"/>
              <a:gd name="connsiteX3" fmla="*/ 149014 w 623957"/>
              <a:gd name="connsiteY3" fmla="*/ 1043075 h 1043075"/>
              <a:gd name="connsiteX4" fmla="*/ 0 w 623957"/>
              <a:gd name="connsiteY4" fmla="*/ 436359 h 10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957" h="1043075">
                <a:moveTo>
                  <a:pt x="0" y="436359"/>
                </a:moveTo>
                <a:lnTo>
                  <a:pt x="470437" y="0"/>
                </a:lnTo>
                <a:lnTo>
                  <a:pt x="623957" y="588367"/>
                </a:lnTo>
                <a:lnTo>
                  <a:pt x="149014" y="1043075"/>
                </a:lnTo>
                <a:lnTo>
                  <a:pt x="0" y="436359"/>
                </a:lnTo>
                <a:close/>
              </a:path>
            </a:pathLst>
          </a:custGeom>
          <a:solidFill>
            <a:srgbClr val="A58FC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/>
          <p:cNvSpPr/>
          <p:nvPr/>
        </p:nvSpPr>
        <p:spPr>
          <a:xfrm>
            <a:off x="7603551" y="3339832"/>
            <a:ext cx="628462" cy="112124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  <a:gd name="connsiteX0" fmla="*/ 0 w 650984"/>
              <a:gd name="connsiteY0" fmla="*/ 475488 h 1090899"/>
              <a:gd name="connsiteX1" fmla="*/ 488455 w 650984"/>
              <a:gd name="connsiteY1" fmla="*/ 0 h 1090899"/>
              <a:gd name="connsiteX2" fmla="*/ 650984 w 650984"/>
              <a:gd name="connsiteY2" fmla="*/ 636190 h 1090899"/>
              <a:gd name="connsiteX3" fmla="*/ 158023 w 650984"/>
              <a:gd name="connsiteY3" fmla="*/ 1090899 h 1090899"/>
              <a:gd name="connsiteX4" fmla="*/ 0 w 650984"/>
              <a:gd name="connsiteY4" fmla="*/ 475488 h 1090899"/>
              <a:gd name="connsiteX0" fmla="*/ 0 w 628462"/>
              <a:gd name="connsiteY0" fmla="*/ 475488 h 1090899"/>
              <a:gd name="connsiteX1" fmla="*/ 488455 w 628462"/>
              <a:gd name="connsiteY1" fmla="*/ 0 h 1090899"/>
              <a:gd name="connsiteX2" fmla="*/ 628462 w 628462"/>
              <a:gd name="connsiteY2" fmla="*/ 610105 h 1090899"/>
              <a:gd name="connsiteX3" fmla="*/ 158023 w 628462"/>
              <a:gd name="connsiteY3" fmla="*/ 1090899 h 1090899"/>
              <a:gd name="connsiteX4" fmla="*/ 0 w 628462"/>
              <a:gd name="connsiteY4" fmla="*/ 475488 h 1090899"/>
              <a:gd name="connsiteX0" fmla="*/ 0 w 628462"/>
              <a:gd name="connsiteY0" fmla="*/ 475488 h 1082204"/>
              <a:gd name="connsiteX1" fmla="*/ 488455 w 628462"/>
              <a:gd name="connsiteY1" fmla="*/ 0 h 1082204"/>
              <a:gd name="connsiteX2" fmla="*/ 628462 w 628462"/>
              <a:gd name="connsiteY2" fmla="*/ 610105 h 1082204"/>
              <a:gd name="connsiteX3" fmla="*/ 149014 w 628462"/>
              <a:gd name="connsiteY3" fmla="*/ 1082204 h 1082204"/>
              <a:gd name="connsiteX4" fmla="*/ 0 w 628462"/>
              <a:gd name="connsiteY4" fmla="*/ 475488 h 10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462" h="1082204">
                <a:moveTo>
                  <a:pt x="0" y="475488"/>
                </a:moveTo>
                <a:lnTo>
                  <a:pt x="488455" y="0"/>
                </a:lnTo>
                <a:lnTo>
                  <a:pt x="628462" y="610105"/>
                </a:lnTo>
                <a:lnTo>
                  <a:pt x="149014" y="1082204"/>
                </a:lnTo>
                <a:lnTo>
                  <a:pt x="0" y="475488"/>
                </a:lnTo>
                <a:close/>
              </a:path>
            </a:pathLst>
          </a:custGeom>
          <a:solidFill>
            <a:srgbClr val="DE84A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 147"/>
          <p:cNvSpPr/>
          <p:nvPr/>
        </p:nvSpPr>
        <p:spPr>
          <a:xfrm>
            <a:off x="7750007" y="3971676"/>
            <a:ext cx="655489" cy="1130251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489" h="1090899">
                <a:moveTo>
                  <a:pt x="0" y="453750"/>
                </a:moveTo>
                <a:lnTo>
                  <a:pt x="492960" y="0"/>
                </a:lnTo>
                <a:lnTo>
                  <a:pt x="655489" y="636190"/>
                </a:lnTo>
                <a:lnTo>
                  <a:pt x="162528" y="1090899"/>
                </a:lnTo>
                <a:lnTo>
                  <a:pt x="0" y="45375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6651757" y="4290105"/>
            <a:ext cx="646480" cy="111223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30997 w 619453"/>
              <a:gd name="connsiteY3" fmla="*/ 1086552 h 1086552"/>
              <a:gd name="connsiteX4" fmla="*/ 0 w 619453"/>
              <a:gd name="connsiteY4" fmla="*/ 445056 h 1086552"/>
              <a:gd name="connsiteX0" fmla="*/ 0 w 650984"/>
              <a:gd name="connsiteY0" fmla="*/ 479836 h 1086552"/>
              <a:gd name="connsiteX1" fmla="*/ 492961 w 650984"/>
              <a:gd name="connsiteY1" fmla="*/ 0 h 1086552"/>
              <a:gd name="connsiteX2" fmla="*/ 650984 w 650984"/>
              <a:gd name="connsiteY2" fmla="*/ 627495 h 1086552"/>
              <a:gd name="connsiteX3" fmla="*/ 162528 w 650984"/>
              <a:gd name="connsiteY3" fmla="*/ 1086552 h 1086552"/>
              <a:gd name="connsiteX4" fmla="*/ 0 w 650984"/>
              <a:gd name="connsiteY4" fmla="*/ 479836 h 1086552"/>
              <a:gd name="connsiteX0" fmla="*/ 0 w 646480"/>
              <a:gd name="connsiteY0" fmla="*/ 479836 h 1086552"/>
              <a:gd name="connsiteX1" fmla="*/ 492961 w 646480"/>
              <a:gd name="connsiteY1" fmla="*/ 0 h 1086552"/>
              <a:gd name="connsiteX2" fmla="*/ 646480 w 646480"/>
              <a:gd name="connsiteY2" fmla="*/ 605758 h 1086552"/>
              <a:gd name="connsiteX3" fmla="*/ 162528 w 646480"/>
              <a:gd name="connsiteY3" fmla="*/ 1086552 h 1086552"/>
              <a:gd name="connsiteX4" fmla="*/ 0 w 646480"/>
              <a:gd name="connsiteY4" fmla="*/ 479836 h 1086552"/>
              <a:gd name="connsiteX0" fmla="*/ 0 w 646480"/>
              <a:gd name="connsiteY0" fmla="*/ 479836 h 1073509"/>
              <a:gd name="connsiteX1" fmla="*/ 492961 w 646480"/>
              <a:gd name="connsiteY1" fmla="*/ 0 h 1073509"/>
              <a:gd name="connsiteX2" fmla="*/ 646480 w 646480"/>
              <a:gd name="connsiteY2" fmla="*/ 605758 h 1073509"/>
              <a:gd name="connsiteX3" fmla="*/ 153520 w 646480"/>
              <a:gd name="connsiteY3" fmla="*/ 1073509 h 1073509"/>
              <a:gd name="connsiteX4" fmla="*/ 0 w 646480"/>
              <a:gd name="connsiteY4" fmla="*/ 479836 h 10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480" h="1073509">
                <a:moveTo>
                  <a:pt x="0" y="479836"/>
                </a:moveTo>
                <a:lnTo>
                  <a:pt x="492961" y="0"/>
                </a:lnTo>
                <a:lnTo>
                  <a:pt x="646480" y="605758"/>
                </a:lnTo>
                <a:lnTo>
                  <a:pt x="153520" y="1073509"/>
                </a:lnTo>
                <a:lnTo>
                  <a:pt x="0" y="479836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7291367" y="4458261"/>
            <a:ext cx="619453" cy="1125747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453" h="1086552">
                <a:moveTo>
                  <a:pt x="0" y="445056"/>
                </a:moveTo>
                <a:lnTo>
                  <a:pt x="461430" y="0"/>
                </a:lnTo>
                <a:lnTo>
                  <a:pt x="619453" y="627495"/>
                </a:lnTo>
                <a:lnTo>
                  <a:pt x="149015" y="1086552"/>
                </a:lnTo>
                <a:lnTo>
                  <a:pt x="0" y="445056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3"/>
          <p:cNvSpPr/>
          <p:nvPr/>
        </p:nvSpPr>
        <p:spPr>
          <a:xfrm>
            <a:off x="8712956" y="3002590"/>
            <a:ext cx="632320" cy="1169126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>
            <a:off x="9496561" y="3793491"/>
            <a:ext cx="632320" cy="111717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/>
          <p:cNvSpPr/>
          <p:nvPr/>
        </p:nvSpPr>
        <p:spPr>
          <a:xfrm>
            <a:off x="9356788" y="3162079"/>
            <a:ext cx="632320" cy="111717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/>
          <p:cNvSpPr/>
          <p:nvPr/>
        </p:nvSpPr>
        <p:spPr>
          <a:xfrm>
            <a:off x="8866861" y="3654785"/>
            <a:ext cx="632320" cy="111717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138"/>
          <p:cNvSpPr/>
          <p:nvPr/>
        </p:nvSpPr>
        <p:spPr>
          <a:xfrm>
            <a:off x="9157946" y="4903728"/>
            <a:ext cx="632320" cy="111717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>
            <a:off x="9014163" y="4276675"/>
            <a:ext cx="632320" cy="111717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8546766" y="4763748"/>
            <a:ext cx="610444" cy="108655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7147659" y="3824522"/>
            <a:ext cx="610444" cy="108655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3"/>
          <p:cNvSpPr/>
          <p:nvPr/>
        </p:nvSpPr>
        <p:spPr>
          <a:xfrm>
            <a:off x="6367016" y="3055358"/>
            <a:ext cx="636694" cy="1104053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4" h="1104053">
                <a:moveTo>
                  <a:pt x="0" y="484293"/>
                </a:moveTo>
                <a:lnTo>
                  <a:pt x="487680" y="0"/>
                </a:lnTo>
                <a:lnTo>
                  <a:pt x="636694" y="623146"/>
                </a:lnTo>
                <a:lnTo>
                  <a:pt x="149014" y="1104053"/>
                </a:lnTo>
                <a:lnTo>
                  <a:pt x="0" y="4842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4"/>
          <p:cNvSpPr/>
          <p:nvPr/>
        </p:nvSpPr>
        <p:spPr>
          <a:xfrm>
            <a:off x="6999713" y="3213534"/>
            <a:ext cx="610444" cy="108655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45" y="-149975"/>
            <a:ext cx="10515600" cy="1325563"/>
          </a:xfrm>
        </p:spPr>
        <p:txBody>
          <a:bodyPr/>
          <a:lstStyle/>
          <a:p>
            <a:r>
              <a:rPr lang="en-US" i="1" dirty="0"/>
              <a:t>Approximate </a:t>
            </a:r>
            <a:r>
              <a:rPr lang="en-US" i="1" dirty="0" smtClean="0"/>
              <a:t>Caching to </a:t>
            </a:r>
            <a:r>
              <a:rPr lang="en-US" dirty="0" smtClean="0"/>
              <a:t>Reduce Latency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7"/>
            <a:ext cx="6843933" cy="134654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 smtClean="0"/>
              <a:t>Clipper Solution: </a:t>
            </a:r>
            <a:r>
              <a:rPr lang="en-US" b="1" i="1" dirty="0" smtClean="0"/>
              <a:t>Approximate Caching</a:t>
            </a:r>
          </a:p>
          <a:p>
            <a:pPr marL="14287" indent="0" algn="ctr">
              <a:spcBef>
                <a:spcPts val="2200"/>
              </a:spcBef>
              <a:spcAft>
                <a:spcPts val="1200"/>
              </a:spcAft>
              <a:buNone/>
            </a:pPr>
            <a:r>
              <a:rPr lang="en-US" dirty="0" smtClean="0"/>
              <a:t>apply</a:t>
            </a:r>
            <a:r>
              <a:rPr lang="en-US" i="1" dirty="0" smtClean="0"/>
              <a:t> locality sensitive hash functions</a:t>
            </a:r>
            <a:endParaRPr lang="en-US" i="1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6"/>
            <a:ext cx="4670384" cy="309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Opportunity for caching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dirty="0" smtClean="0"/>
              <a:t>Need for </a:t>
            </a:r>
            <a:r>
              <a:rPr lang="en-US" b="1" dirty="0" smtClean="0"/>
              <a:t>approximation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660098" y="1729401"/>
            <a:ext cx="3874109" cy="1776558"/>
            <a:chOff x="660098" y="1729401"/>
            <a:chExt cx="3874109" cy="1776558"/>
          </a:xfrm>
        </p:grpSpPr>
        <p:sp>
          <p:nvSpPr>
            <p:cNvPr id="39" name="Rectangle 38"/>
            <p:cNvSpPr/>
            <p:nvPr/>
          </p:nvSpPr>
          <p:spPr>
            <a:xfrm>
              <a:off x="1786660" y="2017516"/>
              <a:ext cx="274754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Popular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items may </a:t>
              </a:r>
              <a:b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</a:b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be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evaluated</a:t>
              </a:r>
              <a:r>
                <a:rPr lang="en-US" sz="240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/>
              </a:r>
              <a:br>
                <a:rPr lang="en-US" sz="240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</a:br>
              <a:r>
                <a:rPr lang="en-US" sz="240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frequently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8" y="1729401"/>
              <a:ext cx="1049190" cy="17765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12188" y="5942242"/>
            <a:ext cx="4690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High Dimensional and continuous valued queries have low cache hit rate.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45363" y="4227900"/>
            <a:ext cx="4813873" cy="1630449"/>
            <a:chOff x="-45363" y="4227900"/>
            <a:chExt cx="4813873" cy="1630449"/>
          </a:xfrm>
        </p:grpSpPr>
        <p:grpSp>
          <p:nvGrpSpPr>
            <p:cNvPr id="20" name="Group 19"/>
            <p:cNvGrpSpPr/>
            <p:nvPr/>
          </p:nvGrpSpPr>
          <p:grpSpPr>
            <a:xfrm>
              <a:off x="-45363" y="4227900"/>
              <a:ext cx="2299110" cy="1594226"/>
              <a:chOff x="-45363" y="4227900"/>
              <a:chExt cx="2299110" cy="159422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37012" l="34375" r="65625">
                            <a14:foregroundMark x1="41927" y1="14063" x2="40625" y2="16602"/>
                            <a14:foregroundMark x1="39583" y1="16211" x2="38281" y2="19043"/>
                            <a14:foregroundMark x1="36979" y1="35254" x2="41016" y2="35352"/>
                            <a14:foregroundMark x1="36979" y1="19629" x2="36849" y2="21191"/>
                            <a14:backgroundMark x1="45443" y1="488" x2="50911" y2="488"/>
                          </a14:backgroundRemoval>
                        </a14:imgEffect>
                      </a14:imgLayer>
                    </a14:imgProps>
                  </a:ext>
                </a:extLst>
              </a:blip>
              <a:srcRect l="32541" r="33543" b="62256"/>
              <a:stretch/>
            </p:blipFill>
            <p:spPr>
              <a:xfrm>
                <a:off x="558886" y="4227900"/>
                <a:ext cx="1074371" cy="1594226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-45363" y="4883696"/>
                <a:ext cx="229911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400" dirty="0">
                    <a:solidFill>
                      <a:srgbClr val="000000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Bag-of-Words </a:t>
                </a:r>
                <a:endParaRPr lang="en-US" sz="2400" dirty="0" smtClean="0">
                  <a:solidFill>
                    <a:srgbClr val="0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lvl="0" algn="ctr"/>
                <a:r>
                  <a:rPr lang="en-US" sz="2400" dirty="0" smtClean="0">
                    <a:solidFill>
                      <a:srgbClr val="000000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Model</a:t>
                </a:r>
                <a:endParaRPr lang="en-US" sz="2400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176902" y="4230970"/>
              <a:ext cx="2591608" cy="1627379"/>
              <a:chOff x="2176902" y="4230970"/>
              <a:chExt cx="2591608" cy="162737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76902" y="4230970"/>
                <a:ext cx="2591608" cy="1627379"/>
                <a:chOff x="2374996" y="4241409"/>
                <a:chExt cx="2591608" cy="1627379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4996" y="4457783"/>
                  <a:ext cx="1210854" cy="1364343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0534" t="3065" r="16606"/>
                <a:stretch/>
              </p:blipFill>
              <p:spPr>
                <a:xfrm>
                  <a:off x="3473462" y="4241409"/>
                  <a:ext cx="857459" cy="1140795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88574" y="4661158"/>
                  <a:ext cx="1278030" cy="1207630"/>
                </a:xfrm>
                <a:prstGeom prst="rect">
                  <a:avLst/>
                </a:prstGeom>
              </p:spPr>
            </p:pic>
          </p:grpSp>
          <p:sp>
            <p:nvSpPr>
              <p:cNvPr id="46" name="Rectangle 45"/>
              <p:cNvSpPr/>
              <p:nvPr/>
            </p:nvSpPr>
            <p:spPr>
              <a:xfrm>
                <a:off x="2723385" y="4981023"/>
                <a:ext cx="16813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400" b="1" smtClean="0">
                    <a:solidFill>
                      <a:srgbClr val="000000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Images</a:t>
                </a:r>
                <a:endParaRPr lang="en-US" sz="2400" b="1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5648412" y="2846210"/>
            <a:ext cx="5261429" cy="3106057"/>
            <a:chOff x="5537200" y="3193142"/>
            <a:chExt cx="5261429" cy="310605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8167914" y="3193142"/>
              <a:ext cx="0" cy="310605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537200" y="4746170"/>
              <a:ext cx="5261429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6609893" y="3237804"/>
            <a:ext cx="3109485" cy="2244318"/>
            <a:chOff x="6843490" y="3416713"/>
            <a:chExt cx="3109485" cy="2244318"/>
          </a:xfrm>
        </p:grpSpPr>
        <p:sp>
          <p:nvSpPr>
            <p:cNvPr id="38" name="Oval 37"/>
            <p:cNvSpPr/>
            <p:nvPr/>
          </p:nvSpPr>
          <p:spPr>
            <a:xfrm>
              <a:off x="6887029" y="350595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017658" y="365835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843490" y="3738186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543214" y="399107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653394" y="510440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175201" y="510889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001033" y="5188720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7568194" y="508232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9195190" y="341671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067501" y="359547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8925363" y="370003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9851375" y="3901831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696933" y="392156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827562" y="407396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653394" y="4193801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9405609" y="5133126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939141" y="5108893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369987" y="5414052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989941" y="547998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9449026" y="5559431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750243" y="4199802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9283775" y="4175569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9727746" y="4480728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992259" y="463400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236955" y="3709159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679679" y="491896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930780" y="4030510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8032259" y="4978268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8742834" y="502056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8161262" y="4894500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5403846" y="2846465"/>
            <a:ext cx="5503884" cy="3105363"/>
            <a:chOff x="5637443" y="3025374"/>
            <a:chExt cx="5503884" cy="3105363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5872858" y="3032431"/>
              <a:ext cx="2187255" cy="2187256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894362" y="3040444"/>
              <a:ext cx="2919836" cy="2919835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502499" y="3040190"/>
              <a:ext cx="3082977" cy="308297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7317619" y="3025374"/>
              <a:ext cx="3085916" cy="3085917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077210" y="3065942"/>
              <a:ext cx="3056782" cy="3056782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831295" y="3861009"/>
              <a:ext cx="2269728" cy="2269728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9606949" y="4591730"/>
              <a:ext cx="1534378" cy="1534377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5637443" y="3032431"/>
              <a:ext cx="1651646" cy="1416472"/>
              <a:chOff x="5637443" y="3032431"/>
              <a:chExt cx="1651646" cy="1416472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5872616" y="3032431"/>
                <a:ext cx="1416473" cy="1416472"/>
              </a:xfrm>
              <a:prstGeom prst="line">
                <a:avLst/>
              </a:prstGeom>
              <a:ln>
                <a:prstDash val="dash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 rot="18900000">
                <a:off x="5637443" y="3885438"/>
                <a:ext cx="89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Hash 2</a:t>
                </a:r>
                <a:endParaRPr lang="en-US" dirty="0">
                  <a:solidFill>
                    <a:schemeClr val="accent6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6152464" y="2502109"/>
            <a:ext cx="4346101" cy="3448072"/>
            <a:chOff x="6386061" y="2681018"/>
            <a:chExt cx="4346101" cy="3448072"/>
          </a:xfrm>
        </p:grpSpPr>
        <p:cxnSp>
          <p:nvCxnSpPr>
            <p:cNvPr id="114" name="Straight Connector 113"/>
            <p:cNvCxnSpPr/>
            <p:nvPr/>
          </p:nvCxnSpPr>
          <p:spPr>
            <a:xfrm flipH="1" flipV="1">
              <a:off x="7037377" y="3025119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8222540" y="3055503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7607473" y="3025118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9398450" y="3054936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8783383" y="3024551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9998627" y="3042400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6386061" y="2681018"/>
              <a:ext cx="769785" cy="3387304"/>
              <a:chOff x="6386061" y="2681018"/>
              <a:chExt cx="769785" cy="3387304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 flipH="1" flipV="1">
                <a:off x="6386061" y="2842846"/>
                <a:ext cx="769785" cy="3225476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8" name="TextBox 127"/>
              <p:cNvSpPr txBox="1"/>
              <p:nvPr/>
            </p:nvSpPr>
            <p:spPr>
              <a:xfrm rot="4584479">
                <a:off x="6134639" y="2942949"/>
                <a:ext cx="89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Hash 1</a:t>
                </a:r>
                <a:endParaRPr lang="en-US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sp>
        <p:nvSpPr>
          <p:cNvPr id="153" name="Oval 152"/>
          <p:cNvSpPr/>
          <p:nvPr/>
        </p:nvSpPr>
        <p:spPr>
          <a:xfrm>
            <a:off x="9660413" y="3410146"/>
            <a:ext cx="197990" cy="1979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9656247" y="3396669"/>
            <a:ext cx="217789" cy="2177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/>
          <p:cNvSpPr/>
          <p:nvPr/>
        </p:nvSpPr>
        <p:spPr>
          <a:xfrm>
            <a:off x="9894873" y="4801964"/>
            <a:ext cx="197990" cy="1979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56" name="Rounded Rectangular Callout 155"/>
          <p:cNvSpPr/>
          <p:nvPr/>
        </p:nvSpPr>
        <p:spPr>
          <a:xfrm>
            <a:off x="10015988" y="2623550"/>
            <a:ext cx="1643998" cy="602103"/>
          </a:xfrm>
          <a:prstGeom prst="wedgeRoundRectCallout">
            <a:avLst>
              <a:gd name="adj1" fmla="val -60491"/>
              <a:gd name="adj2" fmla="val 89837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Cache Hit</a:t>
            </a:r>
            <a:endParaRPr lang="en-US" sz="24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7" name="Rounded Rectangular Callout 156"/>
          <p:cNvSpPr/>
          <p:nvPr/>
        </p:nvSpPr>
        <p:spPr>
          <a:xfrm>
            <a:off x="9948639" y="3961949"/>
            <a:ext cx="1858141" cy="602103"/>
          </a:xfrm>
          <a:prstGeom prst="wedgeRoundRectCallout">
            <a:avLst>
              <a:gd name="adj1" fmla="val -42822"/>
              <a:gd name="adj2" fmla="val 9276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Cache Miss</a:t>
            </a:r>
            <a:endParaRPr lang="en-US" sz="24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9498694" y="5391590"/>
            <a:ext cx="197990" cy="1979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60" name="Rounded Rectangular Callout 159"/>
          <p:cNvSpPr/>
          <p:nvPr/>
        </p:nvSpPr>
        <p:spPr>
          <a:xfrm>
            <a:off x="10134109" y="4981905"/>
            <a:ext cx="1643998" cy="602103"/>
          </a:xfrm>
          <a:prstGeom prst="wedgeRoundRectCallout">
            <a:avLst>
              <a:gd name="adj1" fmla="val -72557"/>
              <a:gd name="adj2" fmla="val 2957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Cache Hit</a:t>
            </a:r>
            <a:endParaRPr lang="en-US" sz="24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9485531" y="5373227"/>
            <a:ext cx="217789" cy="217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ounded Rectangular Callout 162"/>
          <p:cNvSpPr/>
          <p:nvPr/>
        </p:nvSpPr>
        <p:spPr>
          <a:xfrm>
            <a:off x="10154077" y="5676392"/>
            <a:ext cx="1643998" cy="602103"/>
          </a:xfrm>
          <a:prstGeom prst="wedgeRoundRectCallout">
            <a:avLst>
              <a:gd name="adj1" fmla="val -76383"/>
              <a:gd name="adj2" fmla="val -7087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Error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9485531" y="5372743"/>
            <a:ext cx="217789" cy="2177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4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49" grpId="0" animBg="1"/>
      <p:bldP spid="148" grpId="0" animBg="1"/>
      <p:bldP spid="147" grpId="0" animBg="1"/>
      <p:bldP spid="146" grpId="0" animBg="1"/>
      <p:bldP spid="144" grpId="0" animBg="1"/>
      <p:bldP spid="142" grpId="0" animBg="1"/>
      <p:bldP spid="141" grpId="0" animBg="1"/>
      <p:bldP spid="140" grpId="0" animBg="1"/>
      <p:bldP spid="139" grpId="0" animBg="1"/>
      <p:bldP spid="138" grpId="0" animBg="1"/>
      <p:bldP spid="137" grpId="0" animBg="1"/>
      <p:bldP spid="136" grpId="0" animBg="1"/>
      <p:bldP spid="134" grpId="0" animBg="1"/>
      <p:bldP spid="135" grpId="0" animBg="1"/>
      <p:bldP spid="3" grpId="0" build="p"/>
      <p:bldP spid="44" grpId="0" build="p" bldLvl="2"/>
      <p:bldP spid="7" grpId="0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60" grpId="0" animBg="1"/>
      <p:bldP spid="161" grpId="0" animBg="1"/>
      <p:bldP spid="163" grpId="0" animBg="1"/>
      <p:bldP spid="16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load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i="1" dirty="0"/>
              <a:t>Adaptive Batching </a:t>
            </a:r>
            <a:r>
              <a:rPr lang="en-US" dirty="0" smtClean="0"/>
              <a:t>to Improve Throughput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7"/>
            <a:ext cx="6843933" cy="5602799"/>
          </a:xfrm>
        </p:spPr>
        <p:txBody>
          <a:bodyPr>
            <a:normAutofit/>
          </a:bodyPr>
          <a:lstStyle/>
          <a:p>
            <a:r>
              <a:rPr lang="en-US" dirty="0" smtClean="0"/>
              <a:t>Optimal batch depends on: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model and framework</a:t>
            </a:r>
          </a:p>
          <a:p>
            <a:pPr lvl="1"/>
            <a:r>
              <a:rPr lang="en-US" dirty="0" smtClean="0"/>
              <a:t>system load</a:t>
            </a:r>
          </a:p>
          <a:p>
            <a:pPr marL="14287" indent="0">
              <a:buNone/>
            </a:pPr>
            <a:endParaRPr lang="en-US" b="1" dirty="0" smtClean="0"/>
          </a:p>
          <a:p>
            <a:pPr marL="14287" indent="0">
              <a:buNone/>
            </a:pPr>
            <a:r>
              <a:rPr lang="en-US" b="1" dirty="0" smtClean="0"/>
              <a:t>Clipper Solution:</a:t>
            </a:r>
            <a:endParaRPr lang="en-US" b="1" i="1" dirty="0" smtClean="0"/>
          </a:p>
          <a:p>
            <a:pPr marL="14287" indent="0" algn="ctr">
              <a:spcBef>
                <a:spcPts val="2200"/>
              </a:spcBef>
              <a:spcAft>
                <a:spcPts val="1200"/>
              </a:spcAft>
              <a:buNone/>
            </a:pPr>
            <a:r>
              <a:rPr lang="en-US" i="1" dirty="0" smtClean="0"/>
              <a:t>be as </a:t>
            </a:r>
            <a:r>
              <a:rPr lang="en-US" b="1" i="1" dirty="0" smtClean="0"/>
              <a:t>slow</a:t>
            </a:r>
            <a:r>
              <a:rPr lang="en-US" i="1" dirty="0" smtClean="0"/>
              <a:t> as </a:t>
            </a:r>
            <a:r>
              <a:rPr lang="en-US" b="1" i="1" dirty="0" smtClean="0"/>
              <a:t>allowed</a:t>
            </a:r>
            <a:r>
              <a:rPr lang="is-IS" i="1" dirty="0" smtClean="0"/>
              <a:t>…</a:t>
            </a:r>
            <a:endParaRPr lang="en-US" i="1" dirty="0"/>
          </a:p>
          <a:p>
            <a:r>
              <a:rPr lang="en-US" dirty="0" smtClean="0"/>
              <a:t>Application specifies latency objective</a:t>
            </a:r>
          </a:p>
          <a:p>
            <a:r>
              <a:rPr lang="en-US" dirty="0" smtClean="0"/>
              <a:t>Clipper uses TCP-like tuning algorithm to </a:t>
            </a:r>
            <a:r>
              <a:rPr lang="en-US" b="1" dirty="0" smtClean="0"/>
              <a:t>increase latency </a:t>
            </a:r>
            <a:r>
              <a:rPr lang="en-US" dirty="0" smtClean="0"/>
              <a:t>up to the objective</a:t>
            </a:r>
            <a:endParaRPr lang="en-US" b="1" dirty="0" smtClean="0"/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Why batching helps:</a:t>
            </a:r>
            <a:endParaRPr lang="en-US" b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308420" y="4053937"/>
            <a:ext cx="4313691" cy="1111417"/>
            <a:chOff x="319948" y="4321743"/>
            <a:chExt cx="4313691" cy="1111417"/>
          </a:xfrm>
        </p:grpSpPr>
        <p:sp>
          <p:nvSpPr>
            <p:cNvPr id="45" name="Rectangle 44"/>
            <p:cNvSpPr/>
            <p:nvPr/>
          </p:nvSpPr>
          <p:spPr>
            <a:xfrm>
              <a:off x="319948" y="4432481"/>
              <a:ext cx="18338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 algn="r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Hardware</a:t>
              </a:r>
            </a:p>
            <a:p>
              <a:pPr marL="14287" lvl="0" algn="r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Acceleration</a:t>
              </a:r>
              <a:endPara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070" y="4321743"/>
              <a:ext cx="2427569" cy="111141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26585" y="5386983"/>
            <a:ext cx="4163892" cy="1112190"/>
            <a:chOff x="1036903" y="5632838"/>
            <a:chExt cx="4163892" cy="1112190"/>
          </a:xfrm>
        </p:grpSpPr>
        <p:sp>
          <p:nvSpPr>
            <p:cNvPr id="49" name="Rectangle 48"/>
            <p:cNvSpPr/>
            <p:nvPr/>
          </p:nvSpPr>
          <p:spPr>
            <a:xfrm>
              <a:off x="2738582" y="5773434"/>
              <a:ext cx="246221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Helps amortize</a:t>
              </a:r>
            </a:p>
            <a:p>
              <a:pPr marL="14287" lvl="0"/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overhead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/>
            <a:srcRect t="15757" b="17033"/>
            <a:stretch/>
          </p:blipFill>
          <p:spPr>
            <a:xfrm>
              <a:off x="1036903" y="5632838"/>
              <a:ext cx="1654781" cy="1112190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168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37" y="1841110"/>
            <a:ext cx="10012225" cy="3812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8985" y="1422868"/>
            <a:ext cx="4869541" cy="6006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9314978" y="3231876"/>
            <a:ext cx="40703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684265" y="3210776"/>
            <a:ext cx="2513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3200" dirty="0" err="1" smtClean="0"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8985" y="5699860"/>
            <a:ext cx="4092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Batch Sizes (Queries)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112386">
            <a:off x="4270903" y="2486821"/>
            <a:ext cx="2047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BF2DC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endParaRPr lang="en-US" sz="2800" dirty="0">
              <a:solidFill>
                <a:srgbClr val="BF2D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0901430">
            <a:off x="6420150" y="3186999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P99 Latency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2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Tensor Flow Conv. Net (GPU)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 rot="21045469">
            <a:off x="6500831" y="3949400"/>
            <a:ext cx="226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Avg. Latency</a:t>
            </a:r>
            <a:endParaRPr lang="en-US" sz="2800" dirty="0">
              <a:solidFill>
                <a:schemeClr val="accent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1431" y="3369790"/>
            <a:ext cx="17860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Latency</a:t>
            </a:r>
            <a:endParaRPr lang="en-US" sz="3200" dirty="0" smtClean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32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Deadline</a:t>
            </a:r>
            <a:endParaRPr lang="en-US" sz="32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751280" y="1423083"/>
            <a:ext cx="5159185" cy="4306757"/>
            <a:chOff x="1751280" y="1423083"/>
            <a:chExt cx="5159185" cy="4306757"/>
          </a:xfrm>
        </p:grpSpPr>
        <p:sp>
          <p:nvSpPr>
            <p:cNvPr id="24" name="TextBox 23"/>
            <p:cNvSpPr txBox="1"/>
            <p:nvPr/>
          </p:nvSpPr>
          <p:spPr>
            <a:xfrm>
              <a:off x="1751280" y="1423083"/>
              <a:ext cx="45849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000" dirty="0" smtClean="0">
                  <a:solidFill>
                    <a:schemeClr val="accent2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Batch Size</a:t>
              </a:r>
              <a:endParaRPr lang="en-US" sz="4000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901129" y="1516932"/>
              <a:ext cx="1009336" cy="4212908"/>
              <a:chOff x="5901129" y="1486952"/>
              <a:chExt cx="1009336" cy="421290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6405797" y="1486952"/>
                <a:ext cx="0" cy="3654675"/>
              </a:xfrm>
              <a:prstGeom prst="line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5901129" y="5141627"/>
                <a:ext cx="1009336" cy="558233"/>
              </a:xfrm>
              <a:prstGeom prst="rect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776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1912031" y="3343106"/>
            <a:ext cx="2428345" cy="1142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863536" y="3494810"/>
            <a:ext cx="954464" cy="777888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4327939" y="3339783"/>
            <a:ext cx="262106" cy="1145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11229" y="2148462"/>
            <a:ext cx="2428345" cy="1142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30025" y="2530966"/>
            <a:ext cx="1009568" cy="365968"/>
          </a:xfrm>
          <a:prstGeom prst="rect">
            <a:avLst/>
          </a:prstGeom>
        </p:spPr>
      </p:pic>
      <p:sp>
        <p:nvSpPr>
          <p:cNvPr id="152" name="Rectangle 151"/>
          <p:cNvSpPr/>
          <p:nvPr/>
        </p:nvSpPr>
        <p:spPr>
          <a:xfrm>
            <a:off x="4327939" y="2150714"/>
            <a:ext cx="262106" cy="1145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912748" y="4552038"/>
            <a:ext cx="2428345" cy="1142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 rot="16200000">
            <a:off x="1765719" y="4845341"/>
            <a:ext cx="929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2">
                    <a:lumMod val="50000"/>
                  </a:schemeClr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4331456" y="4552038"/>
            <a:ext cx="262106" cy="1145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5278" y="2406091"/>
            <a:ext cx="2510331" cy="2561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828884" y="3415846"/>
            <a:ext cx="1425519" cy="101193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140677" y="3520847"/>
            <a:ext cx="801933" cy="801934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964028" y="1353130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918378" y="2458670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Linear 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2828884" y="4621478"/>
            <a:ext cx="1425519" cy="101193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140677" y="4726479"/>
            <a:ext cx="801933" cy="801934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828884" y="2214196"/>
            <a:ext cx="1425519" cy="101193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140677" y="2319197"/>
            <a:ext cx="801933" cy="801934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3426" y="1719847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4219378" y="2711689"/>
            <a:ext cx="879141" cy="9022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4214754" y="4215751"/>
            <a:ext cx="929057" cy="9154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81551" y="179819"/>
            <a:ext cx="5511392" cy="1325563"/>
          </a:xfrm>
        </p:spPr>
        <p:txBody>
          <a:bodyPr/>
          <a:lstStyle/>
          <a:p>
            <a:r>
              <a:rPr lang="en-US" dirty="0" smtClean="0"/>
              <a:t>Anytime Predictions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5079758" y="3595134"/>
            <a:ext cx="1568071" cy="620617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5500200" y="3539852"/>
            <a:ext cx="729031" cy="729031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4211393" y="3905443"/>
            <a:ext cx="868366" cy="13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9476448" y="2128119"/>
            <a:ext cx="2584361" cy="3035836"/>
            <a:chOff x="6934007" y="1783903"/>
            <a:chExt cx="1938271" cy="2276877"/>
          </a:xfrm>
        </p:grpSpPr>
        <p:grpSp>
          <p:nvGrpSpPr>
            <p:cNvPr id="113" name="Group 112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43" name="Group 142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3" name="TextBox 132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163" name="Left Arrow 162"/>
          <p:cNvSpPr/>
          <p:nvPr/>
        </p:nvSpPr>
        <p:spPr>
          <a:xfrm>
            <a:off x="8683504" y="2377058"/>
            <a:ext cx="921823" cy="77235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79762" y="2377058"/>
            <a:ext cx="1194558" cy="2487164"/>
            <a:chOff x="439903" y="2620898"/>
            <a:chExt cx="1194558" cy="2487164"/>
          </a:xfrm>
        </p:grpSpPr>
        <p:grpSp>
          <p:nvGrpSpPr>
            <p:cNvPr id="22" name="Group 21"/>
            <p:cNvGrpSpPr/>
            <p:nvPr/>
          </p:nvGrpSpPr>
          <p:grpSpPr>
            <a:xfrm>
              <a:off x="643294" y="3138816"/>
              <a:ext cx="810768" cy="1969246"/>
              <a:chOff x="7516368" y="4638671"/>
              <a:chExt cx="810768" cy="196924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7921752" y="4641110"/>
                <a:ext cx="0" cy="19657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H="1">
                <a:off x="7516368" y="6607917"/>
                <a:ext cx="81076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H="1">
                <a:off x="7516368" y="4638671"/>
                <a:ext cx="81076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39903" y="2620898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smtClean="0">
                  <a:latin typeface="Helvetica Neue" charset="0"/>
                  <a:ea typeface="Helvetica Neue" charset="0"/>
                  <a:cs typeface="Helvetica Neue" charset="0"/>
                </a:rPr>
                <a:t>20ms</a:t>
              </a:r>
              <a:endParaRPr lang="en-US" sz="32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713476" y="4295888"/>
            <a:ext cx="557637" cy="58036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36878" y="3512077"/>
            <a:ext cx="349652" cy="349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5373534" y="3737802"/>
            <a:ext cx="349652" cy="349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5392403" y="3918025"/>
            <a:ext cx="349652" cy="349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178894" y="2434774"/>
            <a:ext cx="644708" cy="606625"/>
            <a:chOff x="8119858" y="836366"/>
            <a:chExt cx="808354" cy="760604"/>
          </a:xfrm>
        </p:grpSpPr>
        <p:grpSp>
          <p:nvGrpSpPr>
            <p:cNvPr id="4" name="Group 3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2" name="Block Arc 1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5" name="Oval 174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3216977" y="3616049"/>
            <a:ext cx="644708" cy="606625"/>
            <a:chOff x="8119858" y="836366"/>
            <a:chExt cx="808354" cy="760604"/>
          </a:xfrm>
        </p:grpSpPr>
        <p:grpSp>
          <p:nvGrpSpPr>
            <p:cNvPr id="177" name="Group 176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179" name="Block Arc 178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8" name="Oval 177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3209166" y="4855143"/>
            <a:ext cx="644708" cy="606625"/>
            <a:chOff x="8119858" y="836366"/>
            <a:chExt cx="808354" cy="760604"/>
          </a:xfrm>
        </p:grpSpPr>
        <p:grpSp>
          <p:nvGrpSpPr>
            <p:cNvPr id="182" name="Group 181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184" name="Block Arc 183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3" name="Oval 182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Rectangle 185"/>
          <p:cNvSpPr/>
          <p:nvPr/>
        </p:nvSpPr>
        <p:spPr>
          <a:xfrm>
            <a:off x="713476" y="2902862"/>
            <a:ext cx="557637" cy="140846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1034" y="208722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</a:rPr>
              <a:t>✓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966291" y="454046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</a:rPr>
              <a:t>✓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3404350" y="2566975"/>
            <a:ext cx="349652" cy="3496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3398712" y="5004843"/>
            <a:ext cx="349652" cy="3496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1823504" y="3273673"/>
            <a:ext cx="2863111" cy="1209675"/>
            <a:chOff x="5641376" y="3866956"/>
            <a:chExt cx="2863111" cy="1209675"/>
          </a:xfrm>
        </p:grpSpPr>
        <p:sp>
          <p:nvSpPr>
            <p:cNvPr id="194" name="Rectangle 193"/>
            <p:cNvSpPr/>
            <p:nvPr/>
          </p:nvSpPr>
          <p:spPr>
            <a:xfrm>
              <a:off x="5641376" y="3866956"/>
              <a:ext cx="2863111" cy="12096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&quot;No&quot; Symbol 194"/>
            <p:cNvSpPr/>
            <p:nvPr/>
          </p:nvSpPr>
          <p:spPr>
            <a:xfrm>
              <a:off x="5919804" y="4043990"/>
              <a:ext cx="858671" cy="85867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964496" y="5389762"/>
            <a:ext cx="3994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Solution:</a:t>
            </a:r>
          </a:p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Replace missing prediction </a:t>
            </a:r>
            <a:b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with an estimator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958795" y="5592533"/>
            <a:ext cx="2979899" cy="794785"/>
            <a:chOff x="8958795" y="5694954"/>
            <a:chExt cx="2979899" cy="794785"/>
          </a:xfrm>
        </p:grpSpPr>
        <p:grpSp>
          <p:nvGrpSpPr>
            <p:cNvPr id="11" name="Group 10"/>
            <p:cNvGrpSpPr/>
            <p:nvPr/>
          </p:nvGrpSpPr>
          <p:grpSpPr>
            <a:xfrm>
              <a:off x="9376774" y="5694954"/>
              <a:ext cx="2561920" cy="794785"/>
              <a:chOff x="6110345" y="5702597"/>
              <a:chExt cx="2561920" cy="794785"/>
            </a:xfrm>
          </p:grpSpPr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02648" y="5702597"/>
                <a:ext cx="954464" cy="77788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110345" y="5727941"/>
                <a:ext cx="256192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/>
                  <a:t>E</a:t>
                </a:r>
                <a:r>
                  <a:rPr lang="en-US" sz="4400" dirty="0" smtClean="0"/>
                  <a:t>[ </a:t>
                </a:r>
                <a:r>
                  <a:rPr lang="en-US" sz="3600" dirty="0" smtClean="0"/>
                  <a:t>       (x) </a:t>
                </a:r>
                <a:r>
                  <a:rPr lang="en-US" sz="4400" dirty="0" smtClean="0"/>
                  <a:t>]</a:t>
                </a:r>
                <a:endParaRPr lang="en-US" sz="3600" dirty="0"/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8958795" y="5998944"/>
              <a:ext cx="322955" cy="21678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78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0508 0.0400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755 -0.13981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-699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16328 0.0011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-0.16719 0.1490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9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4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8" dur="5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0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1.48148E-6 L 0.15859 0.13773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6875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04167E-6 -4.07407E-6 L 0.16198 -0.18472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-923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xit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26" grpId="0" animBg="1"/>
      <p:bldP spid="30" grpId="0" animBg="1"/>
      <p:bldP spid="30" grpId="1" animBg="1"/>
      <p:bldP spid="30" grpId="2" animBg="1"/>
      <p:bldP spid="173" grpId="0" animBg="1"/>
      <p:bldP spid="173" grpId="1" animBg="1"/>
      <p:bldP spid="173" grpId="2" animBg="1"/>
      <p:bldP spid="174" grpId="0" animBg="1"/>
      <p:bldP spid="174" grpId="1" animBg="1"/>
      <p:bldP spid="174" grpId="2" animBg="1"/>
      <p:bldP spid="186" grpId="0" animBg="1"/>
      <p:bldP spid="9" grpId="0"/>
      <p:bldP spid="187" grpId="0"/>
      <p:bldP spid="189" grpId="0" animBg="1"/>
      <p:bldP spid="189" grpId="1" animBg="1"/>
      <p:bldP spid="189" grpId="2" animBg="1"/>
      <p:bldP spid="191" grpId="0" animBg="1"/>
      <p:bldP spid="191" grpId="1" animBg="1"/>
      <p:bldP spid="191" grpId="2" animBg="1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6031366" y="4881499"/>
            <a:ext cx="2428345" cy="1142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982871" y="5033203"/>
            <a:ext cx="954464" cy="7778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37247" y="4881499"/>
            <a:ext cx="2428345" cy="1142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56043" y="5264003"/>
            <a:ext cx="1009568" cy="365968"/>
          </a:xfrm>
          <a:prstGeom prst="rect">
            <a:avLst/>
          </a:prstGeom>
        </p:spPr>
      </p:pic>
      <p:sp>
        <p:nvSpPr>
          <p:cNvPr id="132" name="Rectangle 131"/>
          <p:cNvSpPr/>
          <p:nvPr/>
        </p:nvSpPr>
        <p:spPr>
          <a:xfrm>
            <a:off x="8895414" y="4881499"/>
            <a:ext cx="2428345" cy="1142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 rot="16200000">
            <a:off x="8748385" y="5174802"/>
            <a:ext cx="929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2">
                    <a:lumMod val="50000"/>
                  </a:schemeClr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948219" y="4954239"/>
            <a:ext cx="1425519" cy="1011936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7260012" y="5059240"/>
            <a:ext cx="801933" cy="801934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37541" y="5059240"/>
            <a:ext cx="23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74559" y="1872733"/>
            <a:ext cx="2310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9811550" y="4950939"/>
            <a:ext cx="1425519" cy="1011936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0123343" y="5055940"/>
            <a:ext cx="801933" cy="801934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054902" y="4947233"/>
            <a:ext cx="1425519" cy="1011936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4366695" y="5052234"/>
            <a:ext cx="801933" cy="801934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28" name="Straight Arrow Connector 27"/>
          <p:cNvCxnSpPr>
            <a:stCxn id="14" idx="0"/>
          </p:cNvCxnSpPr>
          <p:nvPr/>
        </p:nvCxnSpPr>
        <p:spPr>
          <a:xfrm flipH="1" flipV="1">
            <a:off x="2849391" y="3880210"/>
            <a:ext cx="1502029" cy="10012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32" idx="0"/>
          </p:cNvCxnSpPr>
          <p:nvPr/>
        </p:nvCxnSpPr>
        <p:spPr>
          <a:xfrm flipV="1">
            <a:off x="10109587" y="3895456"/>
            <a:ext cx="465729" cy="9860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81551" y="179819"/>
            <a:ext cx="5511392" cy="1325563"/>
          </a:xfrm>
        </p:spPr>
        <p:txBody>
          <a:bodyPr/>
          <a:lstStyle/>
          <a:p>
            <a:r>
              <a:rPr lang="en-US" dirty="0" smtClean="0"/>
              <a:t>Anytime Predictions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5069246" y="1790829"/>
            <a:ext cx="1568071" cy="620617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5489688" y="1735547"/>
            <a:ext cx="729031" cy="729031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54" name="Straight Arrow Connector 153"/>
          <p:cNvCxnSpPr>
            <a:stCxn id="131" idx="0"/>
          </p:cNvCxnSpPr>
          <p:nvPr/>
        </p:nvCxnSpPr>
        <p:spPr>
          <a:xfrm flipH="1" flipV="1">
            <a:off x="6948219" y="3834385"/>
            <a:ext cx="297320" cy="104711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93528" y="3791348"/>
            <a:ext cx="1951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5843776" y="3791348"/>
            <a:ext cx="23614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9754044" y="3791348"/>
            <a:ext cx="1951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799271" y="3072028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196" name="TextBox 195"/>
          <p:cNvSpPr txBox="1"/>
          <p:nvPr/>
        </p:nvSpPr>
        <p:spPr>
          <a:xfrm>
            <a:off x="8084737" y="3072028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035" y="3160243"/>
            <a:ext cx="1651000" cy="4699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6245" y="3160243"/>
            <a:ext cx="1625600" cy="469900"/>
          </a:xfrm>
          <a:prstGeom prst="rect">
            <a:avLst/>
          </a:prstGeom>
        </p:spPr>
      </p:pic>
      <p:sp>
        <p:nvSpPr>
          <p:cNvPr id="200" name="TextBox 199"/>
          <p:cNvSpPr txBox="1"/>
          <p:nvPr/>
        </p:nvSpPr>
        <p:spPr>
          <a:xfrm>
            <a:off x="4255320" y="4846821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</a:rPr>
              <a:t>✓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9991539" y="487457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</a:rPr>
              <a:t>✓</a:t>
            </a:r>
            <a:endParaRPr lang="en-US" sz="7200" dirty="0">
              <a:solidFill>
                <a:schemeClr val="accent2"/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5780950" y="4859157"/>
            <a:ext cx="2863111" cy="1209675"/>
            <a:chOff x="5641376" y="3866956"/>
            <a:chExt cx="2863111" cy="1209675"/>
          </a:xfrm>
        </p:grpSpPr>
        <p:sp>
          <p:nvSpPr>
            <p:cNvPr id="203" name="Rectangle 202"/>
            <p:cNvSpPr/>
            <p:nvPr/>
          </p:nvSpPr>
          <p:spPr>
            <a:xfrm>
              <a:off x="5641376" y="3866956"/>
              <a:ext cx="2863111" cy="12096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&quot;No&quot; Symbol 203"/>
            <p:cNvSpPr/>
            <p:nvPr/>
          </p:nvSpPr>
          <p:spPr>
            <a:xfrm>
              <a:off x="5919804" y="4043990"/>
              <a:ext cx="858671" cy="85867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6" name="Picture 2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8608" y="3223048"/>
            <a:ext cx="2451100" cy="469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1982" y="3066995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w</a:t>
            </a:r>
            <a:r>
              <a:rPr lang="en-US" sz="3600" baseline="-25000" dirty="0" err="1" smtClean="0"/>
              <a:t>scikit</a:t>
            </a:r>
            <a:endParaRPr lang="en-US" sz="3600" dirty="0"/>
          </a:p>
        </p:txBody>
      </p:sp>
      <p:sp>
        <p:nvSpPr>
          <p:cNvPr id="96" name="TextBox 95"/>
          <p:cNvSpPr txBox="1"/>
          <p:nvPr/>
        </p:nvSpPr>
        <p:spPr>
          <a:xfrm>
            <a:off x="4622740" y="3066995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w</a:t>
            </a:r>
            <a:r>
              <a:rPr lang="en-US" sz="3600" baseline="-25000" dirty="0" err="1" smtClean="0"/>
              <a:t>TF</a:t>
            </a:r>
            <a:endParaRPr lang="en-US" sz="3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8767219" y="3066995"/>
            <a:ext cx="1248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w</a:t>
            </a:r>
            <a:r>
              <a:rPr lang="en-US" sz="3600" baseline="-25000" smtClean="0"/>
              <a:t>Caffe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4757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21" y="253914"/>
            <a:ext cx="11442357" cy="1325563"/>
          </a:xfrm>
        </p:spPr>
        <p:txBody>
          <a:bodyPr/>
          <a:lstStyle/>
          <a:p>
            <a:r>
              <a:rPr lang="en-US" dirty="0" smtClean="0"/>
              <a:t>Comparison to </a:t>
            </a:r>
            <a:r>
              <a:rPr lang="en-US" dirty="0" err="1" smtClean="0"/>
              <a:t>TensorFlow</a:t>
            </a:r>
            <a:r>
              <a:rPr lang="en-US" dirty="0" smtClean="0"/>
              <a:t> Serving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3" y="1683258"/>
            <a:ext cx="5360216" cy="320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518" y="1683258"/>
            <a:ext cx="5777660" cy="3200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6890" y="4987439"/>
            <a:ext cx="105388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Takeaway</a:t>
            </a:r>
            <a:r>
              <a:rPr lang="en-US" sz="2800" dirty="0" smtClean="0"/>
              <a:t>: </a:t>
            </a:r>
            <a:r>
              <a:rPr lang="en-US" sz="2800" i="1" dirty="0" smtClean="0"/>
              <a:t>Clipper is able to </a:t>
            </a:r>
            <a:r>
              <a:rPr lang="en-US" sz="2800" b="1" i="1" dirty="0" smtClean="0"/>
              <a:t>match</a:t>
            </a:r>
            <a:r>
              <a:rPr lang="en-US" sz="2800" i="1" dirty="0" smtClean="0"/>
              <a:t> </a:t>
            </a:r>
            <a:r>
              <a:rPr lang="en-US" sz="2800" b="1" i="1" dirty="0" smtClean="0"/>
              <a:t>the average latency </a:t>
            </a:r>
            <a:r>
              <a:rPr lang="en-US" sz="2800" i="1" dirty="0" smtClean="0"/>
              <a:t>of </a:t>
            </a:r>
            <a:r>
              <a:rPr lang="en-US" sz="2800" i="1" dirty="0" err="1" smtClean="0"/>
              <a:t>TensorFlow</a:t>
            </a:r>
            <a:r>
              <a:rPr lang="en-US" sz="2800" i="1" dirty="0" smtClean="0"/>
              <a:t> Serving while reducing </a:t>
            </a:r>
            <a:r>
              <a:rPr lang="en-US" sz="2800" b="1" i="1" dirty="0" smtClean="0"/>
              <a:t>tail latency (2x) </a:t>
            </a:r>
            <a:r>
              <a:rPr lang="en-US" sz="2800" i="1" dirty="0" smtClean="0"/>
              <a:t>and </a:t>
            </a:r>
            <a:r>
              <a:rPr lang="en-US" sz="2800" b="1" i="1" dirty="0" smtClean="0"/>
              <a:t>improving throughput (2x)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1361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21" y="73837"/>
            <a:ext cx="11442357" cy="1325563"/>
          </a:xfrm>
        </p:spPr>
        <p:txBody>
          <a:bodyPr/>
          <a:lstStyle/>
          <a:p>
            <a:r>
              <a:rPr lang="en-US" dirty="0" smtClean="0"/>
              <a:t>Evaluation of Throughput Under Heavy Load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11" y="1313365"/>
            <a:ext cx="10647406" cy="3775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74394" y="2770117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Helvetica Neue Light" charset="0"/>
                <a:ea typeface="Helvetica Neue Light" charset="0"/>
                <a:cs typeface="Helvetica Neue Light" charset="0"/>
              </a:rPr>
              <a:t>Accuracy</a:t>
            </a:r>
            <a:endParaRPr lang="en-US" sz="28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3983" y="4937552"/>
            <a:ext cx="522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Helvetica Neue Light" charset="0"/>
                <a:ea typeface="Helvetica Neue Light" charset="0"/>
                <a:cs typeface="Helvetica Neue Light" charset="0"/>
              </a:rPr>
              <a:t>Throughput (queries per second)</a:t>
            </a:r>
            <a:endParaRPr lang="en-US" sz="28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49829" y="2754730"/>
            <a:ext cx="1075036" cy="1833949"/>
            <a:chOff x="3249829" y="3467100"/>
            <a:chExt cx="1075036" cy="1833949"/>
          </a:xfrm>
        </p:grpSpPr>
        <p:sp>
          <p:nvSpPr>
            <p:cNvPr id="7" name="Right Arrow 6"/>
            <p:cNvSpPr/>
            <p:nvPr/>
          </p:nvSpPr>
          <p:spPr>
            <a:xfrm>
              <a:off x="3249829" y="4237113"/>
              <a:ext cx="1050325" cy="853871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24865" y="3467100"/>
              <a:ext cx="0" cy="183394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274278" y="3031727"/>
            <a:ext cx="1075036" cy="1556952"/>
            <a:chOff x="3249829" y="3744097"/>
            <a:chExt cx="1075036" cy="1556952"/>
          </a:xfrm>
        </p:grpSpPr>
        <p:sp>
          <p:nvSpPr>
            <p:cNvPr id="12" name="Right Arrow 11"/>
            <p:cNvSpPr/>
            <p:nvPr/>
          </p:nvSpPr>
          <p:spPr>
            <a:xfrm>
              <a:off x="3249829" y="4237113"/>
              <a:ext cx="1050325" cy="853871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324865" y="3744097"/>
              <a:ext cx="0" cy="1556952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Right Arrow 15"/>
          <p:cNvSpPr/>
          <p:nvPr/>
        </p:nvSpPr>
        <p:spPr>
          <a:xfrm rot="9000000">
            <a:off x="9967785" y="2413005"/>
            <a:ext cx="1050325" cy="85387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24602" y="2871570"/>
            <a:ext cx="1682576" cy="165725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39290" y="5623657"/>
            <a:ext cx="1053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Takeaway</a:t>
            </a:r>
            <a:r>
              <a:rPr lang="en-US" sz="2800" dirty="0" smtClean="0"/>
              <a:t>: </a:t>
            </a:r>
            <a:r>
              <a:rPr lang="en-US" sz="2800" i="1" dirty="0" smtClean="0"/>
              <a:t>Clipper is able to </a:t>
            </a:r>
            <a:r>
              <a:rPr lang="en-US" sz="2800" b="1" i="1" dirty="0" smtClean="0"/>
              <a:t>gracefully degrade accuracy </a:t>
            </a:r>
            <a:r>
              <a:rPr lang="en-US" sz="2800" i="1" dirty="0" smtClean="0"/>
              <a:t>to maintain availability under heavy load.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06520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19" grpId="1" animBg="1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033" y="358640"/>
            <a:ext cx="11272207" cy="1325563"/>
          </a:xfrm>
        </p:spPr>
        <p:txBody>
          <a:bodyPr/>
          <a:lstStyle/>
          <a:p>
            <a:r>
              <a:rPr lang="en-US" dirty="0" smtClean="0"/>
              <a:t>Improved Prediction </a:t>
            </a:r>
            <a:r>
              <a:rPr lang="en-US" b="1" dirty="0" smtClean="0"/>
              <a:t>Accuracy</a:t>
            </a:r>
            <a:r>
              <a:rPr lang="en-US" dirty="0" smtClean="0"/>
              <a:t> (ImageNet)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1078457" y="1684203"/>
          <a:ext cx="9912177" cy="352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369"/>
                <a:gridCol w="2796552"/>
                <a:gridCol w="2541734"/>
                <a:gridCol w="1914522"/>
              </a:tblGrid>
              <a:tr h="690967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System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Model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Error Rate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#Errors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VGG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13.05%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6525</a:t>
                      </a: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LeNet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11.52%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5760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ResNet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9.02%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4512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761992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TensorFlow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Inception v3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6.18%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3088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38500" y="5441430"/>
            <a:ext cx="6145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equence of </a:t>
            </a:r>
            <a:r>
              <a:rPr lang="en-US" sz="3200" smtClean="0">
                <a:latin typeface="Helvetica Neue" charset="0"/>
                <a:ea typeface="Helvetica Neue" charset="0"/>
                <a:cs typeface="Helvetica Neue" charset="0"/>
              </a:rPr>
              <a:t>pre-trained models 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08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52" y="3228562"/>
            <a:ext cx="3353217" cy="2380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1" y="395382"/>
            <a:ext cx="6743089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Paris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Performance Aware 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Runtime Inference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11604"/>
            <a:ext cx="10515600" cy="651778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vm</a:t>
            </a:r>
            <a:r>
              <a:rPr lang="en-US" dirty="0" smtClean="0"/>
              <a:t>-type should I use to run my experiment?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20274" y="224859"/>
            <a:ext cx="4415845" cy="1960170"/>
            <a:chOff x="6937955" y="199003"/>
            <a:chExt cx="4609910" cy="2046314"/>
          </a:xfrm>
        </p:grpSpPr>
        <p:grpSp>
          <p:nvGrpSpPr>
            <p:cNvPr id="9" name="Group 8"/>
            <p:cNvGrpSpPr/>
            <p:nvPr/>
          </p:nvGrpSpPr>
          <p:grpSpPr>
            <a:xfrm>
              <a:off x="6937955" y="199003"/>
              <a:ext cx="1502660" cy="2046314"/>
              <a:chOff x="6937955" y="199003"/>
              <a:chExt cx="1502660" cy="20463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076938" y="166054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78839" y="199003"/>
              <a:ext cx="1558891" cy="2046314"/>
              <a:chOff x="8578356" y="199003"/>
              <a:chExt cx="1558891" cy="20463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815826" y="1660542"/>
                <a:ext cx="10839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6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75200" y="199003"/>
              <a:ext cx="1072665" cy="2046313"/>
              <a:chOff x="10475200" y="199003"/>
              <a:chExt cx="1072665" cy="20463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617803" y="1660541"/>
                <a:ext cx="776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sp>
        <p:nvSpPr>
          <p:cNvPr id="29" name="Rectangle 28"/>
          <p:cNvSpPr/>
          <p:nvPr/>
        </p:nvSpPr>
        <p:spPr>
          <a:xfrm>
            <a:off x="10313229" y="5999054"/>
            <a:ext cx="95410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t2.nano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6514" y="4938194"/>
            <a:ext cx="10054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t2.micro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16244" y="5839578"/>
            <a:ext cx="97975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t2.small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28010" y="6089476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t2.medium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399692" y="3124879"/>
            <a:ext cx="95410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t2.large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52810" y="3312411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m4.large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43047" y="5904810"/>
            <a:ext cx="1197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m4.xlarge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94666" y="3087416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m4.2xlarge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16408" y="3352055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m4.4xlarge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132553" y="6235568"/>
            <a:ext cx="145424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m4.10xlarge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79579" y="3773046"/>
            <a:ext cx="139012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m3.medium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650124" y="5055597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m3.large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361939" y="2953162"/>
            <a:ext cx="1197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m3.xlarge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735632" y="5381182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m3.2xlarge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249047" y="3132147"/>
            <a:ext cx="10054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c4.large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868679" y="5813452"/>
            <a:ext cx="112082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c4.xlarge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332077" y="5249385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c4.2xlarge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08192" y="5629236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c4.4xlarge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364969" y="5523099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c4.8xlarge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31228" y="6051471"/>
            <a:ext cx="137730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x1.32xlarge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386731" y="3447922"/>
            <a:ext cx="96693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r3.large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956089" y="3249456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r3.xlarge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195360" y="2961306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r3.2xlarge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957986" y="5320051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r3.4xlarge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630459" y="5272207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r3.8xlarge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175542" y="2866751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g2.2xlarge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0686018" y="3752339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g2.8xlarge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73849" y="4189049"/>
            <a:ext cx="34635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Instance Types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17762" y="4127493"/>
            <a:ext cx="81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800" dirty="0">
                <a:latin typeface="Gill Sans" charset="0"/>
                <a:ea typeface="Gill Sans" charset="0"/>
                <a:cs typeface="Gill Sans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249238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034" y="358640"/>
            <a:ext cx="11026086" cy="1325563"/>
          </a:xfrm>
        </p:spPr>
        <p:txBody>
          <a:bodyPr/>
          <a:lstStyle/>
          <a:p>
            <a:r>
              <a:rPr lang="en-US"/>
              <a:t>Improved Prediction </a:t>
            </a:r>
            <a:r>
              <a:rPr lang="en-US" b="1"/>
              <a:t>Accuracy</a:t>
            </a:r>
            <a:r>
              <a:rPr lang="en-US"/>
              <a:t> (ImageNet)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1078457" y="1684203"/>
          <a:ext cx="9912177" cy="4624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369"/>
                <a:gridCol w="2796552"/>
                <a:gridCol w="2541734"/>
                <a:gridCol w="1914522"/>
              </a:tblGrid>
              <a:tr h="690967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System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Model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Error Rate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#Errors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VGG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13.05%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6525</a:t>
                      </a: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LeNet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11.52%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5760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690967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ResNet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9.02%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4512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/>
                </a:tc>
              </a:tr>
              <a:tr h="761992">
                <a:tc>
                  <a:txBody>
                    <a:bodyPr/>
                    <a:lstStyle/>
                    <a:p>
                      <a:r>
                        <a:rPr lang="en-US" sz="30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TensorFlow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Inception v3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6.18%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3088</a:t>
                      </a:r>
                      <a:endParaRPr lang="en-US" sz="3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098741">
                <a:tc>
                  <a:txBody>
                    <a:bodyPr/>
                    <a:lstStyle/>
                    <a:p>
                      <a:r>
                        <a:rPr lang="en-US" sz="30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Clipper</a:t>
                      </a:r>
                      <a:endParaRPr lang="en-US" sz="30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Ensemble</a:t>
                      </a:r>
                      <a:endParaRPr lang="en-US" sz="30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5.86%</a:t>
                      </a:r>
                      <a:endParaRPr lang="en-US" sz="30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2930</a:t>
                      </a:r>
                      <a:endParaRPr lang="en-US" sz="30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99252" marR="99252" marT="49626" marB="4962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518719" y="1922886"/>
            <a:ext cx="7154562" cy="21737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Helvetica Neue" charset="0"/>
                <a:ea typeface="Helvetica Neue" charset="0"/>
                <a:cs typeface="Helvetica Neue" charset="0"/>
              </a:rPr>
              <a:t>5.2%</a:t>
            </a: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 relative improvement </a:t>
            </a:r>
            <a:b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in prediction accuracy!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3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92061" y="5499"/>
            <a:ext cx="11429044" cy="2469063"/>
            <a:chOff x="260845" y="-345989"/>
            <a:chExt cx="11606358" cy="2507369"/>
          </a:xfrm>
        </p:grpSpPr>
        <p:sp>
          <p:nvSpPr>
            <p:cNvPr id="4" name="Rectangle 3"/>
            <p:cNvSpPr/>
            <p:nvPr/>
          </p:nvSpPr>
          <p:spPr>
            <a:xfrm>
              <a:off x="445567" y="546631"/>
              <a:ext cx="11344122" cy="7472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988413" y="507982"/>
              <a:ext cx="212750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  <a:endPara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10090" b="10664"/>
            <a:stretch/>
          </p:blipFill>
          <p:spPr>
            <a:xfrm>
              <a:off x="3062406" y="-154411"/>
              <a:ext cx="2461613" cy="6254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569" y="-154411"/>
              <a:ext cx="2357373" cy="62547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1788" y="-154411"/>
              <a:ext cx="1539850" cy="62547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06128" y="-345989"/>
              <a:ext cx="1503574" cy="7346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60265" y="-154411"/>
              <a:ext cx="2130682" cy="62547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845" y="1736771"/>
              <a:ext cx="3551547" cy="42460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263" y="1377772"/>
              <a:ext cx="2032000" cy="411733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2584183" y="1345205"/>
              <a:ext cx="2326716" cy="612124"/>
              <a:chOff x="5142568" y="1782082"/>
              <a:chExt cx="2913611" cy="137133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187467" y="1326737"/>
              <a:ext cx="1679736" cy="575769"/>
              <a:chOff x="8558827" y="2799591"/>
              <a:chExt cx="1679736" cy="1030066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0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9165833" y="2799591"/>
                <a:ext cx="1072730" cy="769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 smtClean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8413" y="1360032"/>
              <a:ext cx="1636427" cy="74548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175325" y="1243819"/>
              <a:ext cx="1380175" cy="7813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solidFill>
                    <a:schemeClr val="accent2">
                      <a:lumMod val="50000"/>
                    </a:schemeClr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4400" dirty="0">
                <a:solidFill>
                  <a:schemeClr val="accent2">
                    <a:lumMod val="50000"/>
                  </a:schemeClr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47059" y="1647380"/>
              <a:ext cx="1629157" cy="43379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46863" y="1819288"/>
              <a:ext cx="2047697" cy="27608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5567" y="1422812"/>
              <a:ext cx="2067648" cy="26710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252871" y="-33955"/>
            <a:ext cx="12192000" cy="89614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92061" y="1663509"/>
            <a:ext cx="12192000" cy="8209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677" y="3995550"/>
            <a:ext cx="11921068" cy="3056450"/>
          </a:xfrm>
        </p:spPr>
        <p:txBody>
          <a:bodyPr>
            <a:noAutofit/>
          </a:bodyPr>
          <a:lstStyle/>
          <a:p>
            <a:r>
              <a:rPr lang="en-US" sz="3600" dirty="0" smtClean="0"/>
              <a:t>to </a:t>
            </a:r>
            <a:r>
              <a:rPr lang="en-US" sz="3600" b="1" dirty="0" smtClean="0">
                <a:solidFill>
                  <a:schemeClr val="accent5"/>
                </a:solidFill>
              </a:rPr>
              <a:t>simplifying</a:t>
            </a:r>
            <a:r>
              <a:rPr lang="en-US" sz="3600" b="1" dirty="0" smtClean="0"/>
              <a:t> </a:t>
            </a:r>
            <a:r>
              <a:rPr lang="en-US" sz="3600" dirty="0" smtClean="0"/>
              <a:t>model serving</a:t>
            </a:r>
          </a:p>
          <a:p>
            <a:r>
              <a:rPr lang="en-US" sz="3600" b="1" dirty="0" smtClean="0">
                <a:solidFill>
                  <a:schemeClr val="accent5"/>
                </a:solidFill>
              </a:rPr>
              <a:t>bound latency </a:t>
            </a:r>
            <a:r>
              <a:rPr lang="en-US" sz="3600" dirty="0" smtClean="0"/>
              <a:t>and </a:t>
            </a:r>
            <a:r>
              <a:rPr lang="en-US" sz="3600" b="1" dirty="0" smtClean="0">
                <a:solidFill>
                  <a:schemeClr val="accent5"/>
                </a:solidFill>
              </a:rPr>
              <a:t>increase throughput</a:t>
            </a:r>
          </a:p>
          <a:p>
            <a:r>
              <a:rPr lang="en-US" sz="3600" dirty="0" smtClean="0"/>
              <a:t>and enable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chemeClr val="accent2"/>
                </a:solidFill>
              </a:rPr>
              <a:t>real-time learning</a:t>
            </a:r>
            <a:r>
              <a:rPr lang="en-US" sz="3600" b="1" dirty="0" smtClean="0"/>
              <a:t> </a:t>
            </a:r>
            <a:r>
              <a:rPr lang="en-US" sz="3600" dirty="0" smtClean="0"/>
              <a:t>and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chemeClr val="accent2"/>
                </a:solidFill>
              </a:rPr>
              <a:t>personalization</a:t>
            </a:r>
          </a:p>
          <a:p>
            <a:pPr marL="14287" indent="0">
              <a:buNone/>
            </a:pPr>
            <a:r>
              <a:rPr lang="en-US" sz="3600" b="1" dirty="0" smtClean="0">
                <a:solidFill>
                  <a:schemeClr val="accent5"/>
                </a:solidFill>
              </a:rPr>
              <a:t>across</a:t>
            </a:r>
            <a:r>
              <a:rPr lang="en-US" sz="3600" dirty="0" smtClean="0">
                <a:solidFill>
                  <a:schemeClr val="accent5"/>
                </a:solidFill>
              </a:rPr>
              <a:t> </a:t>
            </a:r>
            <a:r>
              <a:rPr lang="en-US" sz="3600" dirty="0" smtClean="0"/>
              <a:t>machine learning frameworks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761" y="2623025"/>
            <a:ext cx="1088813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prediction serving system </a:t>
            </a:r>
            <a:r>
              <a:rPr lang="en-US" sz="4000" dirty="0" smtClean="0"/>
              <a:t>that spans multiple ML Frameworks and is designed </a:t>
            </a:r>
            <a:r>
              <a:rPr lang="en-US" sz="4000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4360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711411"/>
            <a:ext cx="12191999" cy="1931833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Joseph E. Gonzalez</a:t>
            </a:r>
          </a:p>
          <a:p>
            <a:r>
              <a:rPr lang="en-US" sz="3200" dirty="0" smtClean="0"/>
              <a:t>773 Soda Hall</a:t>
            </a:r>
          </a:p>
          <a:p>
            <a:r>
              <a:rPr lang="en-US" sz="3200" dirty="0" smtClean="0">
                <a:hlinkClick r:id="rId3"/>
              </a:rPr>
              <a:t>jegonzal@cs.berkeley.edu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11430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Learning </a:t>
            </a:r>
            <a:r>
              <a:rPr lang="en-US" sz="9600" b="1" dirty="0" smtClean="0">
                <a:solidFill>
                  <a:schemeClr val="accent5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Systems</a:t>
            </a:r>
            <a:endParaRPr lang="en-US" sz="9600" b="1" dirty="0">
              <a:solidFill>
                <a:schemeClr val="accent5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38994" y="4109531"/>
            <a:ext cx="1471878" cy="2596756"/>
            <a:chOff x="333021" y="4245114"/>
            <a:chExt cx="1471878" cy="259675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7441" y="4245114"/>
              <a:ext cx="1443038" cy="1905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33021" y="6133984"/>
              <a:ext cx="14718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Daniel</a:t>
              </a:r>
            </a:p>
            <a:p>
              <a:pPr algn="ctr"/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Crankshaw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42280" y="4098210"/>
            <a:ext cx="1351101" cy="2593708"/>
            <a:chOff x="2182666" y="4248162"/>
            <a:chExt cx="1351101" cy="259370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666" y="4248162"/>
              <a:ext cx="1351101" cy="190195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87235" y="6133984"/>
              <a:ext cx="821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Xin</a:t>
              </a: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Wang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29469" y="4109531"/>
            <a:ext cx="1457458" cy="2609838"/>
            <a:chOff x="2805178" y="4070653"/>
            <a:chExt cx="1457458" cy="26098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05178" y="4070653"/>
              <a:ext cx="1457458" cy="190195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5779" y="5972605"/>
              <a:ext cx="8306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Ankur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Dave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661185" y="4097511"/>
            <a:ext cx="1475228" cy="2594407"/>
            <a:chOff x="4617675" y="4070653"/>
            <a:chExt cx="1475228" cy="25944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62"/>
            <a:stretch/>
          </p:blipFill>
          <p:spPr>
            <a:xfrm>
              <a:off x="4617675" y="4070653"/>
              <a:ext cx="1475228" cy="188582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649584" y="5957174"/>
              <a:ext cx="1411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Neeraja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Yadwadkar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276772" y="4113200"/>
            <a:ext cx="1680446" cy="2621159"/>
            <a:chOff x="10394566" y="4059332"/>
            <a:chExt cx="1680446" cy="262115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94566" y="4059332"/>
              <a:ext cx="1680446" cy="188582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0679774" y="5972605"/>
              <a:ext cx="10743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Xinghao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Pan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84020" y="3630907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Graduate students collaborators on this work: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0525079" y="5984032"/>
            <a:ext cx="1087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Wenting</a:t>
            </a:r>
            <a:endParaRPr lang="en-US" sz="2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ctr"/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Zheng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47093" y="4109531"/>
            <a:ext cx="1443319" cy="1873802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251966" y="4111746"/>
            <a:ext cx="1449019" cy="2622613"/>
            <a:chOff x="1977935" y="4116142"/>
            <a:chExt cx="1449019" cy="2622613"/>
          </a:xfrm>
        </p:grpSpPr>
        <p:sp>
          <p:nvSpPr>
            <p:cNvPr id="22" name="TextBox 21"/>
            <p:cNvSpPr txBox="1"/>
            <p:nvPr/>
          </p:nvSpPr>
          <p:spPr>
            <a:xfrm>
              <a:off x="2154396" y="6030869"/>
              <a:ext cx="11208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Francois</a:t>
              </a:r>
            </a:p>
            <a:p>
              <a:pPr algn="ctr"/>
              <a:r>
                <a:rPr lang="en-US" sz="2000" dirty="0" err="1" smtClean="0">
                  <a:latin typeface="Helvetica Neue Light" charset="0"/>
                  <a:ea typeface="Helvetica Neue Light" charset="0"/>
                  <a:cs typeface="Helvetica Neue Light" charset="0"/>
                </a:rPr>
                <a:t>Billetti</a:t>
              </a:r>
              <a:endParaRPr lang="en-US" sz="20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3223" t="12748" r="31575" b="52284"/>
            <a:stretch/>
          </p:blipFill>
          <p:spPr>
            <a:xfrm>
              <a:off x="1977935" y="4116142"/>
              <a:ext cx="1449019" cy="1889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9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5288445" y="533238"/>
            <a:ext cx="671348" cy="671348"/>
          </a:xfrm>
          <a:prstGeom prst="ellipse">
            <a:avLst/>
          </a:prstGeom>
          <a:solidFill>
            <a:srgbClr val="FFAE00"/>
          </a:solidFill>
          <a:ln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Freeform 16"/>
          <p:cNvSpPr/>
          <p:nvPr/>
        </p:nvSpPr>
        <p:spPr>
          <a:xfrm>
            <a:off x="3281467" y="901528"/>
            <a:ext cx="5771330" cy="1424323"/>
          </a:xfrm>
          <a:custGeom>
            <a:avLst/>
            <a:gdLst>
              <a:gd name="connsiteX0" fmla="*/ 1593742 w 3187485"/>
              <a:gd name="connsiteY0" fmla="*/ 0 h 765008"/>
              <a:gd name="connsiteX1" fmla="*/ 2208801 w 3187485"/>
              <a:gd name="connsiteY1" fmla="*/ 224065 h 765008"/>
              <a:gd name="connsiteX2" fmla="*/ 2294777 w 3187485"/>
              <a:gd name="connsiteY2" fmla="*/ 315714 h 765008"/>
              <a:gd name="connsiteX3" fmla="*/ 2362132 w 3187485"/>
              <a:gd name="connsiteY3" fmla="*/ 283560 h 765008"/>
              <a:gd name="connsiteX4" fmla="*/ 2593383 w 3187485"/>
              <a:gd name="connsiteY4" fmla="*/ 242498 h 765008"/>
              <a:gd name="connsiteX5" fmla="*/ 3175415 w 3187485"/>
              <a:gd name="connsiteY5" fmla="*/ 659705 h 765008"/>
              <a:gd name="connsiteX6" fmla="*/ 3187485 w 3187485"/>
              <a:gd name="connsiteY6" fmla="*/ 765008 h 765008"/>
              <a:gd name="connsiteX7" fmla="*/ 0 w 3187485"/>
              <a:gd name="connsiteY7" fmla="*/ 765008 h 765008"/>
              <a:gd name="connsiteX8" fmla="*/ 12070 w 3187485"/>
              <a:gd name="connsiteY8" fmla="*/ 659705 h 765008"/>
              <a:gd name="connsiteX9" fmla="*/ 594102 w 3187485"/>
              <a:gd name="connsiteY9" fmla="*/ 242498 h 765008"/>
              <a:gd name="connsiteX10" fmla="*/ 825353 w 3187485"/>
              <a:gd name="connsiteY10" fmla="*/ 283560 h 765008"/>
              <a:gd name="connsiteX11" fmla="*/ 892707 w 3187485"/>
              <a:gd name="connsiteY11" fmla="*/ 315713 h 765008"/>
              <a:gd name="connsiteX12" fmla="*/ 978683 w 3187485"/>
              <a:gd name="connsiteY12" fmla="*/ 224065 h 765008"/>
              <a:gd name="connsiteX13" fmla="*/ 1593742 w 3187485"/>
              <a:gd name="connsiteY13" fmla="*/ 0 h 76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7485" h="765008">
                <a:moveTo>
                  <a:pt x="1593742" y="0"/>
                </a:moveTo>
                <a:cubicBezTo>
                  <a:pt x="1833937" y="0"/>
                  <a:pt x="2051394" y="85626"/>
                  <a:pt x="2208801" y="224065"/>
                </a:cubicBezTo>
                <a:lnTo>
                  <a:pt x="2294777" y="315714"/>
                </a:lnTo>
                <a:lnTo>
                  <a:pt x="2362132" y="283560"/>
                </a:lnTo>
                <a:cubicBezTo>
                  <a:pt x="2433209" y="257119"/>
                  <a:pt x="2511355" y="242498"/>
                  <a:pt x="2593383" y="242498"/>
                </a:cubicBezTo>
                <a:cubicBezTo>
                  <a:pt x="2880482" y="242498"/>
                  <a:pt x="3120017" y="421606"/>
                  <a:pt x="3175415" y="659705"/>
                </a:cubicBezTo>
                <a:lnTo>
                  <a:pt x="3187485" y="765008"/>
                </a:lnTo>
                <a:lnTo>
                  <a:pt x="0" y="765008"/>
                </a:lnTo>
                <a:lnTo>
                  <a:pt x="12070" y="659705"/>
                </a:lnTo>
                <a:cubicBezTo>
                  <a:pt x="67468" y="421606"/>
                  <a:pt x="307003" y="242498"/>
                  <a:pt x="594102" y="242498"/>
                </a:cubicBezTo>
                <a:cubicBezTo>
                  <a:pt x="676130" y="242498"/>
                  <a:pt x="754276" y="257119"/>
                  <a:pt x="825353" y="283560"/>
                </a:cubicBezTo>
                <a:lnTo>
                  <a:pt x="892707" y="315713"/>
                </a:lnTo>
                <a:lnTo>
                  <a:pt x="978683" y="224065"/>
                </a:lnTo>
                <a:cubicBezTo>
                  <a:pt x="1136090" y="85626"/>
                  <a:pt x="1353546" y="0"/>
                  <a:pt x="159374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A1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3401782" y="193995"/>
            <a:ext cx="563487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 smtClean="0">
                <a:solidFill>
                  <a:srgbClr val="0A1584"/>
                </a:solidFill>
                <a:latin typeface="Tahoma" charset="0"/>
                <a:ea typeface="Tahoma" charset="0"/>
                <a:cs typeface="Tahoma" charset="0"/>
              </a:rPr>
              <a:t>R  SE</a:t>
            </a:r>
            <a:endParaRPr lang="en-US" sz="16600" b="1" dirty="0">
              <a:solidFill>
                <a:srgbClr val="0A1584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5244111" y="1320672"/>
            <a:ext cx="760016" cy="988065"/>
          </a:xfrm>
          <a:prstGeom prst="upArrow">
            <a:avLst/>
          </a:prstGeom>
          <a:solidFill>
            <a:srgbClr val="FFAE00"/>
          </a:solidFill>
          <a:ln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0" name="TextBox 19"/>
          <p:cNvSpPr txBox="1"/>
          <p:nvPr/>
        </p:nvSpPr>
        <p:spPr>
          <a:xfrm>
            <a:off x="1446856" y="2536742"/>
            <a:ext cx="95447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R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eal-time,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ntelligent, and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Se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cure </a:t>
            </a:r>
          </a:p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Systems Lab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56" y="4106402"/>
            <a:ext cx="9296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0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22400" y="4434752"/>
            <a:ext cx="9618133" cy="1524000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From </a:t>
            </a:r>
            <a:r>
              <a:rPr lang="en-US" sz="4267" dirty="0">
                <a:solidFill>
                  <a:srgbClr val="3366FF"/>
                </a:solidFill>
                <a:latin typeface="Helvetica Neue" charset="0"/>
                <a:ea typeface="Helvetica Neue" charset="0"/>
                <a:cs typeface="Helvetica Neue" charset="0"/>
              </a:rPr>
              <a:t>batch data</a:t>
            </a:r>
            <a:r>
              <a:rPr lang="en-US" sz="4267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to </a:t>
            </a:r>
            <a:r>
              <a:rPr lang="en-US" sz="4267" dirty="0">
                <a:solidFill>
                  <a:srgbClr val="3366FF"/>
                </a:solidFill>
                <a:latin typeface="Helvetica Neue" charset="0"/>
                <a:ea typeface="Helvetica Neue" charset="0"/>
                <a:cs typeface="Helvetica Neue" charset="0"/>
              </a:rPr>
              <a:t>advanced analytics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81563" y="3655050"/>
            <a:ext cx="249619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AMP </a:t>
            </a:r>
            <a:r>
              <a:rPr lang="en-US" sz="4267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Lab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39334" y="928784"/>
            <a:ext cx="9618133" cy="2693168"/>
            <a:chOff x="1079500" y="2895024"/>
            <a:chExt cx="7213600" cy="2019876"/>
          </a:xfrm>
        </p:grpSpPr>
        <p:sp>
          <p:nvSpPr>
            <p:cNvPr id="11" name="Rounded Rectangle 10"/>
            <p:cNvSpPr/>
            <p:nvPr/>
          </p:nvSpPr>
          <p:spPr>
            <a:xfrm>
              <a:off x="1079500" y="3479800"/>
              <a:ext cx="7213600" cy="7874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2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From </a:t>
              </a:r>
              <a:r>
                <a:rPr lang="en-US" sz="4267" dirty="0">
                  <a:solidFill>
                    <a:srgbClr val="FF66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live data</a:t>
              </a:r>
              <a:r>
                <a:rPr lang="en-US" sz="42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 to </a:t>
              </a:r>
              <a:r>
                <a:rPr lang="en-US" sz="4267" dirty="0">
                  <a:solidFill>
                    <a:srgbClr val="FF66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real-time decisions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77052" y="2895024"/>
              <a:ext cx="1893788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b="1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RISE</a:t>
              </a:r>
              <a:r>
                <a:rPr lang="en-US" sz="4267" dirty="0">
                  <a:solidFill>
                    <a:srgbClr val="595959"/>
                  </a:solidFill>
                  <a:latin typeface="Helvetica Neue" charset="0"/>
                  <a:ea typeface="Helvetica Neue" charset="0"/>
                  <a:cs typeface="Helvetica Neue" charset="0"/>
                </a:rPr>
                <a:t> Lab</a:t>
              </a:r>
            </a:p>
          </p:txBody>
        </p:sp>
        <p:sp>
          <p:nvSpPr>
            <p:cNvPr id="13" name="Down Arrow 12"/>
            <p:cNvSpPr/>
            <p:nvPr/>
          </p:nvSpPr>
          <p:spPr>
            <a:xfrm rot="10800000">
              <a:off x="4470400" y="4368800"/>
              <a:ext cx="406400" cy="546100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33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1" y="563049"/>
            <a:ext cx="11360799" cy="763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dirty="0" smtClean="0"/>
              <a:t>Goal</a:t>
            </a:r>
            <a:endParaRPr lang="en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15601" y="1384911"/>
            <a:ext cx="10851599" cy="4917200"/>
          </a:xfrm>
          <a:prstGeom prst="rect">
            <a:avLst/>
          </a:prstGeom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Real-time</a:t>
            </a:r>
            <a:r>
              <a:rPr lang="en" sz="4000" dirty="0">
                <a:latin typeface="Helvetica Neue" charset="0"/>
                <a:ea typeface="Helvetica Neue" charset="0"/>
                <a:cs typeface="Helvetica Neue" charset="0"/>
              </a:rPr>
              <a:t> decisions </a:t>
            </a:r>
          </a:p>
          <a:p>
            <a:pPr algn="ctr">
              <a:lnSpc>
                <a:spcPct val="150000"/>
              </a:lnSpc>
            </a:pPr>
            <a:r>
              <a:rPr lang="en" sz="4267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decide in ms</a:t>
            </a:r>
          </a:p>
          <a:p>
            <a:pPr>
              <a:lnSpc>
                <a:spcPct val="115000"/>
              </a:lnSpc>
            </a:pPr>
            <a:r>
              <a:rPr lang="en" sz="4000" dirty="0">
                <a:latin typeface="Helvetica Neue" charset="0"/>
                <a:ea typeface="Helvetica Neue" charset="0"/>
                <a:cs typeface="Helvetica Neue" charset="0"/>
              </a:rPr>
              <a:t>on </a:t>
            </a:r>
            <a:r>
              <a:rPr lang="en-US" sz="4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live</a:t>
            </a:r>
            <a:r>
              <a:rPr lang="en" sz="4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 data</a:t>
            </a:r>
          </a:p>
          <a:p>
            <a:pPr algn="ctr">
              <a:lnSpc>
                <a:spcPct val="150000"/>
              </a:lnSpc>
            </a:pPr>
            <a:r>
              <a:rPr lang="en" sz="4267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the current state as data arrives </a:t>
            </a:r>
          </a:p>
          <a:p>
            <a:pPr>
              <a:lnSpc>
                <a:spcPct val="115000"/>
              </a:lnSpc>
            </a:pPr>
            <a:r>
              <a:rPr lang="en" sz="4000" dirty="0">
                <a:latin typeface="Helvetica Neue" charset="0"/>
                <a:ea typeface="Helvetica Neue" charset="0"/>
                <a:cs typeface="Helvetica Neue" charset="0"/>
              </a:rPr>
              <a:t>with strong </a:t>
            </a:r>
            <a:r>
              <a:rPr lang="en" sz="4000" dirty="0">
                <a:solidFill>
                  <a:srgbClr val="FF6600"/>
                </a:solidFill>
                <a:latin typeface="Helvetica Neue" charset="0"/>
                <a:ea typeface="Helvetica Neue" charset="0"/>
                <a:cs typeface="Helvetica Neue" charset="0"/>
              </a:rPr>
              <a:t>security</a:t>
            </a:r>
          </a:p>
          <a:p>
            <a:pPr algn="ctr">
              <a:buClr>
                <a:schemeClr val="dk1"/>
              </a:buClr>
              <a:buSzPct val="34375"/>
            </a:pPr>
            <a:r>
              <a:rPr lang="en" sz="4267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privacy, confidentiality, and integrity</a:t>
            </a:r>
            <a:r>
              <a:rPr lang="en" sz="4000" i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Helvetica Neue" charset="0"/>
                <a:ea typeface="Helvetica Neue" charset="0"/>
                <a:cs typeface="Helvetica Neue" charset="0"/>
              </a:rPr>
              <a:pPr/>
              <a:t>65</a:t>
            </a:fld>
            <a:endParaRPr lang="en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78733" y="2401871"/>
            <a:ext cx="3725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Helvetica Neue" charset="0"/>
                <a:ea typeface="Helvetica Neue" charset="0"/>
                <a:cs typeface="Helvetica Neue" charset="0"/>
              </a:rPr>
              <a:t>decide in </a:t>
            </a:r>
            <a:r>
              <a:rPr lang="en-US" sz="4000" i="1" dirty="0" err="1"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sz="40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77532" y="5580381"/>
            <a:ext cx="763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Helvetica Neue" charset="0"/>
                <a:ea typeface="Helvetica Neue" charset="0"/>
                <a:cs typeface="Helvetica Neue" charset="0"/>
              </a:rPr>
              <a:t>privacy, confidentiality, integrity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98134" y="3991126"/>
            <a:ext cx="8946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Helvetica Neue" charset="0"/>
                <a:ea typeface="Helvetica Neue" charset="0"/>
                <a:cs typeface="Helvetica Neue" charset="0"/>
              </a:rPr>
              <a:t>the current state of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77301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5288445" y="533238"/>
            <a:ext cx="671348" cy="671348"/>
          </a:xfrm>
          <a:prstGeom prst="ellipse">
            <a:avLst/>
          </a:prstGeom>
          <a:solidFill>
            <a:srgbClr val="FFAE00"/>
          </a:solidFill>
          <a:ln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Freeform 16"/>
          <p:cNvSpPr/>
          <p:nvPr/>
        </p:nvSpPr>
        <p:spPr>
          <a:xfrm>
            <a:off x="3281467" y="901528"/>
            <a:ext cx="5771330" cy="1424323"/>
          </a:xfrm>
          <a:custGeom>
            <a:avLst/>
            <a:gdLst>
              <a:gd name="connsiteX0" fmla="*/ 1593742 w 3187485"/>
              <a:gd name="connsiteY0" fmla="*/ 0 h 765008"/>
              <a:gd name="connsiteX1" fmla="*/ 2208801 w 3187485"/>
              <a:gd name="connsiteY1" fmla="*/ 224065 h 765008"/>
              <a:gd name="connsiteX2" fmla="*/ 2294777 w 3187485"/>
              <a:gd name="connsiteY2" fmla="*/ 315714 h 765008"/>
              <a:gd name="connsiteX3" fmla="*/ 2362132 w 3187485"/>
              <a:gd name="connsiteY3" fmla="*/ 283560 h 765008"/>
              <a:gd name="connsiteX4" fmla="*/ 2593383 w 3187485"/>
              <a:gd name="connsiteY4" fmla="*/ 242498 h 765008"/>
              <a:gd name="connsiteX5" fmla="*/ 3175415 w 3187485"/>
              <a:gd name="connsiteY5" fmla="*/ 659705 h 765008"/>
              <a:gd name="connsiteX6" fmla="*/ 3187485 w 3187485"/>
              <a:gd name="connsiteY6" fmla="*/ 765008 h 765008"/>
              <a:gd name="connsiteX7" fmla="*/ 0 w 3187485"/>
              <a:gd name="connsiteY7" fmla="*/ 765008 h 765008"/>
              <a:gd name="connsiteX8" fmla="*/ 12070 w 3187485"/>
              <a:gd name="connsiteY8" fmla="*/ 659705 h 765008"/>
              <a:gd name="connsiteX9" fmla="*/ 594102 w 3187485"/>
              <a:gd name="connsiteY9" fmla="*/ 242498 h 765008"/>
              <a:gd name="connsiteX10" fmla="*/ 825353 w 3187485"/>
              <a:gd name="connsiteY10" fmla="*/ 283560 h 765008"/>
              <a:gd name="connsiteX11" fmla="*/ 892707 w 3187485"/>
              <a:gd name="connsiteY11" fmla="*/ 315713 h 765008"/>
              <a:gd name="connsiteX12" fmla="*/ 978683 w 3187485"/>
              <a:gd name="connsiteY12" fmla="*/ 224065 h 765008"/>
              <a:gd name="connsiteX13" fmla="*/ 1593742 w 3187485"/>
              <a:gd name="connsiteY13" fmla="*/ 0 h 76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7485" h="765008">
                <a:moveTo>
                  <a:pt x="1593742" y="0"/>
                </a:moveTo>
                <a:cubicBezTo>
                  <a:pt x="1833937" y="0"/>
                  <a:pt x="2051394" y="85626"/>
                  <a:pt x="2208801" y="224065"/>
                </a:cubicBezTo>
                <a:lnTo>
                  <a:pt x="2294777" y="315714"/>
                </a:lnTo>
                <a:lnTo>
                  <a:pt x="2362132" y="283560"/>
                </a:lnTo>
                <a:cubicBezTo>
                  <a:pt x="2433209" y="257119"/>
                  <a:pt x="2511355" y="242498"/>
                  <a:pt x="2593383" y="242498"/>
                </a:cubicBezTo>
                <a:cubicBezTo>
                  <a:pt x="2880482" y="242498"/>
                  <a:pt x="3120017" y="421606"/>
                  <a:pt x="3175415" y="659705"/>
                </a:cubicBezTo>
                <a:lnTo>
                  <a:pt x="3187485" y="765008"/>
                </a:lnTo>
                <a:lnTo>
                  <a:pt x="0" y="765008"/>
                </a:lnTo>
                <a:lnTo>
                  <a:pt x="12070" y="659705"/>
                </a:lnTo>
                <a:cubicBezTo>
                  <a:pt x="67468" y="421606"/>
                  <a:pt x="307003" y="242498"/>
                  <a:pt x="594102" y="242498"/>
                </a:cubicBezTo>
                <a:cubicBezTo>
                  <a:pt x="676130" y="242498"/>
                  <a:pt x="754276" y="257119"/>
                  <a:pt x="825353" y="283560"/>
                </a:cubicBezTo>
                <a:lnTo>
                  <a:pt x="892707" y="315713"/>
                </a:lnTo>
                <a:lnTo>
                  <a:pt x="978683" y="224065"/>
                </a:lnTo>
                <a:cubicBezTo>
                  <a:pt x="1136090" y="85626"/>
                  <a:pt x="1353546" y="0"/>
                  <a:pt x="1593742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A1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3401782" y="193995"/>
            <a:ext cx="563487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 smtClean="0">
                <a:solidFill>
                  <a:srgbClr val="0A1584"/>
                </a:solidFill>
                <a:latin typeface="Tahoma" charset="0"/>
                <a:ea typeface="Tahoma" charset="0"/>
                <a:cs typeface="Tahoma" charset="0"/>
              </a:rPr>
              <a:t>R  SE</a:t>
            </a:r>
            <a:endParaRPr lang="en-US" sz="16600" b="1" dirty="0">
              <a:solidFill>
                <a:srgbClr val="0A1584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5244111" y="1320672"/>
            <a:ext cx="760016" cy="988065"/>
          </a:xfrm>
          <a:prstGeom prst="upArrow">
            <a:avLst/>
          </a:prstGeom>
          <a:solidFill>
            <a:srgbClr val="FFAE00"/>
          </a:solidFill>
          <a:ln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0" name="TextBox 19"/>
          <p:cNvSpPr txBox="1"/>
          <p:nvPr/>
        </p:nvSpPr>
        <p:spPr>
          <a:xfrm>
            <a:off x="1446856" y="2536742"/>
            <a:ext cx="95447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R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eal-time,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ntelligent, and </a:t>
            </a: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Se</a:t>
            </a:r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cure </a:t>
            </a:r>
          </a:p>
          <a:p>
            <a:pPr algn="ctr"/>
            <a:r>
              <a:rPr lang="en-US" sz="4800" dirty="0" smtClean="0">
                <a:latin typeface="Helvetica Neue" charset="0"/>
                <a:ea typeface="Helvetica Neue" charset="0"/>
                <a:cs typeface="Helvetica Neue" charset="0"/>
              </a:rPr>
              <a:t>Systems Lab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207" y="4450080"/>
            <a:ext cx="89514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Learn More: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CS294 Course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on RISE Topics</a:t>
            </a:r>
          </a:p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https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://ucbrise.github.io/cs294-rise-fa16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/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Early </a:t>
            </a:r>
            <a:r>
              <a:rPr lang="en-US" sz="32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RISErs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Seminar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 on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Mondays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at </a:t>
            </a:r>
            <a:r>
              <a:rPr lang="en-US" sz="32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9:30 </a:t>
            </a:r>
            <a:r>
              <a:rPr lang="en-US" sz="3200" b="1" u="sng" dirty="0" smtClean="0">
                <a:latin typeface="Helvetica Neue Light" charset="0"/>
                <a:ea typeface="Helvetica Neue Light" charset="0"/>
                <a:cs typeface="Helvetica Neue Light" charset="0"/>
              </a:rPr>
              <a:t>AM</a:t>
            </a:r>
            <a:endParaRPr lang="en-US" sz="3200" b="1" u="sng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2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65" y="81904"/>
            <a:ext cx="10852094" cy="1325563"/>
          </a:xfrm>
        </p:spPr>
        <p:txBody>
          <a:bodyPr/>
          <a:lstStyle/>
          <a:p>
            <a:r>
              <a:rPr lang="en-US" b="1" dirty="0" smtClean="0"/>
              <a:t>Security:</a:t>
            </a:r>
            <a:r>
              <a:rPr lang="en-US" dirty="0" smtClean="0"/>
              <a:t> Protecting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095" y="1407467"/>
            <a:ext cx="10515600" cy="4607543"/>
          </a:xfrm>
        </p:spPr>
        <p:txBody>
          <a:bodyPr>
            <a:normAutofit fontScale="92500" lnSpcReduction="10000"/>
          </a:bodyPr>
          <a:lstStyle/>
          <a:p>
            <a:pPr marL="14287" indent="0">
              <a:buNone/>
            </a:pPr>
            <a:r>
              <a:rPr lang="en-US" dirty="0" smtClean="0"/>
              <a:t>Data is a core </a:t>
            </a:r>
            <a:r>
              <a:rPr lang="en-US" b="1" dirty="0" smtClean="0"/>
              <a:t>asset</a:t>
            </a:r>
            <a:r>
              <a:rPr lang="en-US" dirty="0" smtClean="0"/>
              <a:t> &amp; models capture the </a:t>
            </a:r>
            <a:r>
              <a:rPr lang="en-US" b="1" dirty="0" smtClean="0"/>
              <a:t>value</a:t>
            </a:r>
            <a:r>
              <a:rPr lang="en-US" dirty="0" smtClean="0"/>
              <a:t> in data</a:t>
            </a:r>
          </a:p>
          <a:p>
            <a:r>
              <a:rPr lang="en-US" b="1" dirty="0" smtClean="0"/>
              <a:t>Expensive</a:t>
            </a:r>
            <a:r>
              <a:rPr lang="en-US" dirty="0" smtClean="0"/>
              <a:t>: many engineering &amp; compute hours to develop</a:t>
            </a:r>
          </a:p>
          <a:p>
            <a:r>
              <a:rPr lang="en-US" dirty="0" smtClean="0"/>
              <a:t>Models can </a:t>
            </a:r>
            <a:r>
              <a:rPr lang="en-US" b="1" dirty="0" smtClean="0"/>
              <a:t>reveal private information </a:t>
            </a:r>
            <a:r>
              <a:rPr lang="en-US" dirty="0" smtClean="0"/>
              <a:t>about the data</a:t>
            </a:r>
          </a:p>
          <a:p>
            <a:endParaRPr lang="en-US" dirty="0" smtClean="0"/>
          </a:p>
          <a:p>
            <a:pPr marL="14287" indent="0">
              <a:buNone/>
            </a:pPr>
            <a:r>
              <a:rPr lang="en-US" dirty="0" smtClean="0"/>
              <a:t>How do we </a:t>
            </a:r>
            <a:r>
              <a:rPr lang="en-US" b="1" dirty="0" smtClean="0"/>
              <a:t>protect models </a:t>
            </a:r>
            <a:r>
              <a:rPr lang="en-US" dirty="0" smtClean="0"/>
              <a:t>from being stolen? </a:t>
            </a:r>
          </a:p>
          <a:p>
            <a:r>
              <a:rPr lang="en-US" dirty="0" smtClean="0"/>
              <a:t>Prevent them from being copied from devices (</a:t>
            </a:r>
            <a:r>
              <a:rPr lang="en-US" b="1" dirty="0" smtClean="0">
                <a:solidFill>
                  <a:schemeClr val="accent5"/>
                </a:solidFill>
              </a:rPr>
              <a:t>DRM</a:t>
            </a:r>
            <a:r>
              <a:rPr lang="en-US" dirty="0" smtClean="0"/>
              <a:t>? </a:t>
            </a:r>
            <a:r>
              <a:rPr lang="en-US" b="1" dirty="0" smtClean="0">
                <a:solidFill>
                  <a:schemeClr val="accent5"/>
                </a:solidFill>
              </a:rPr>
              <a:t>SGX</a:t>
            </a:r>
            <a:r>
              <a:rPr lang="en-US" dirty="0" smtClean="0"/>
              <a:t>?)</a:t>
            </a:r>
          </a:p>
          <a:p>
            <a:r>
              <a:rPr lang="en-US" dirty="0" smtClean="0"/>
              <a:t>Defend against </a:t>
            </a:r>
            <a:r>
              <a:rPr lang="en-US" b="1" dirty="0">
                <a:solidFill>
                  <a:schemeClr val="accent2"/>
                </a:solidFill>
              </a:rPr>
              <a:t>a</a:t>
            </a:r>
            <a:r>
              <a:rPr lang="en-US" b="1" dirty="0" smtClean="0">
                <a:solidFill>
                  <a:schemeClr val="accent2"/>
                </a:solidFill>
              </a:rPr>
              <a:t>ctive learning </a:t>
            </a:r>
            <a:r>
              <a:rPr lang="en-US" dirty="0" smtClean="0"/>
              <a:t>attacks on decision boundaries</a:t>
            </a:r>
          </a:p>
          <a:p>
            <a:endParaRPr lang="en-US" dirty="0" smtClean="0"/>
          </a:p>
          <a:p>
            <a:pPr marL="14287" indent="0">
              <a:buNone/>
            </a:pPr>
            <a:r>
              <a:rPr lang="en-US" dirty="0" smtClean="0"/>
              <a:t>How do we identify when models have been stolen?</a:t>
            </a:r>
            <a:endParaRPr lang="en-US" dirty="0"/>
          </a:p>
          <a:p>
            <a:r>
              <a:rPr lang="en-US" b="1" dirty="0" smtClean="0">
                <a:solidFill>
                  <a:schemeClr val="accent2"/>
                </a:solidFill>
              </a:rPr>
              <a:t>Watermarks</a:t>
            </a:r>
            <a:r>
              <a:rPr lang="en-US" dirty="0" smtClean="0"/>
              <a:t> in decision boundaries?</a:t>
            </a:r>
          </a:p>
        </p:txBody>
      </p:sp>
    </p:spTree>
    <p:extLst>
      <p:ext uri="{BB962C8B-B14F-4D97-AF65-F5344CB8AC3E}">
        <p14:creationId xmlns:p14="http://schemas.microsoft.com/office/powerpoint/2010/main" val="123685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1" y="395382"/>
            <a:ext cx="6743089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Paris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Performance Aware 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Runtime Inference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488" y="2332651"/>
            <a:ext cx="11353800" cy="4759905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vm</a:t>
            </a:r>
            <a:r>
              <a:rPr lang="en-US" dirty="0" smtClean="0"/>
              <a:t>-type should I use to run my experiment?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Answer: </a:t>
            </a:r>
            <a:r>
              <a:rPr lang="en-US" dirty="0" smtClean="0"/>
              <a:t>workload specific and depends on </a:t>
            </a:r>
            <a:r>
              <a:rPr lang="en-US" b="1" dirty="0" smtClean="0"/>
              <a:t>cost</a:t>
            </a:r>
            <a:r>
              <a:rPr lang="en-US" dirty="0" smtClean="0"/>
              <a:t> &amp; </a:t>
            </a:r>
            <a:r>
              <a:rPr lang="en-US" b="1" dirty="0" smtClean="0"/>
              <a:t>runtime</a:t>
            </a:r>
            <a:r>
              <a:rPr lang="en-US" dirty="0" smtClean="0"/>
              <a:t> goals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20274" y="224859"/>
            <a:ext cx="4415845" cy="1960170"/>
            <a:chOff x="6937955" y="199003"/>
            <a:chExt cx="4609910" cy="2046314"/>
          </a:xfrm>
        </p:grpSpPr>
        <p:grpSp>
          <p:nvGrpSpPr>
            <p:cNvPr id="9" name="Group 8"/>
            <p:cNvGrpSpPr/>
            <p:nvPr/>
          </p:nvGrpSpPr>
          <p:grpSpPr>
            <a:xfrm>
              <a:off x="6937955" y="199003"/>
              <a:ext cx="1502660" cy="2046314"/>
              <a:chOff x="6937955" y="199003"/>
              <a:chExt cx="1502660" cy="20463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076938" y="166054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78839" y="199003"/>
              <a:ext cx="1558891" cy="2046314"/>
              <a:chOff x="8578356" y="199003"/>
              <a:chExt cx="1558891" cy="20463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815826" y="1660542"/>
                <a:ext cx="10839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6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75200" y="199003"/>
              <a:ext cx="1072665" cy="2046313"/>
              <a:chOff x="10475200" y="199003"/>
              <a:chExt cx="1072665" cy="20463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617803" y="1660541"/>
                <a:ext cx="776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sp>
        <p:nvSpPr>
          <p:cNvPr id="29" name="Rectangle 28"/>
          <p:cNvSpPr/>
          <p:nvPr/>
        </p:nvSpPr>
        <p:spPr>
          <a:xfrm>
            <a:off x="2594679" y="4170579"/>
            <a:ext cx="95410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t2.nano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49502" y="3936252"/>
            <a:ext cx="10054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t2.micro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24151" y="3931886"/>
            <a:ext cx="97975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t2.small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62674" y="4101432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t2.medium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434570" y="3987792"/>
            <a:ext cx="95410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t2.large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110313" y="3874968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m4.large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63397" y="4118453"/>
            <a:ext cx="1197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m4.xlarge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984944" y="4007188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m4.2xlarge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21632" y="4229130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m4.4xlarge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82727" y="4101773"/>
            <a:ext cx="145424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m4.10xlarge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998554" y="4120918"/>
            <a:ext cx="139012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m3.medium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287673" y="4028395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m3.large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72257" y="4025422"/>
            <a:ext cx="1197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m3.xlarge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183260" y="4204482"/>
            <a:ext cx="13260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m3.2xlarge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216928" y="3850203"/>
            <a:ext cx="100540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c4.large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01123" y="4119851"/>
            <a:ext cx="112082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c4.xlarge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95551" y="4118453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c4.2xlarge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998554" y="4010189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c4.4xlarge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914446" y="4060676"/>
            <a:ext cx="12490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c4.8xlarge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28338" y="4210428"/>
            <a:ext cx="137730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x1.32xlarge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136766" y="3857436"/>
            <a:ext cx="96693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r3.large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122486" y="3993610"/>
            <a:ext cx="108234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r3.xlarge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875864" y="4343272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r3.2xlarge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118933" y="4201141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r3.4xlarge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117081" y="4045427"/>
            <a:ext cx="1210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r3.8xlarge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124275" y="4028804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g2.2xlarge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049828" y="4073863"/>
            <a:ext cx="126188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g2.8xlarge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458" y="3137119"/>
            <a:ext cx="3353217" cy="238050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271492" y="4834496"/>
            <a:ext cx="81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4800" dirty="0">
                <a:latin typeface="Gill Sans" charset="0"/>
                <a:ea typeface="Gill Sans" charset="0"/>
                <a:cs typeface="Gill Sans" charset="0"/>
              </a:rPr>
              <a:t>54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819905" y="3137119"/>
            <a:ext cx="3159579" cy="2695341"/>
            <a:chOff x="4819905" y="3411442"/>
            <a:chExt cx="3159579" cy="269534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9905" y="3411442"/>
              <a:ext cx="3159579" cy="180547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854908" y="5275786"/>
              <a:ext cx="8149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4800" dirty="0">
                  <a:latin typeface="Gill Sans" charset="0"/>
                  <a:ea typeface="Gill Sans" charset="0"/>
                  <a:cs typeface="Gill Sans" charset="0"/>
                </a:rPr>
                <a:t>25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332983" y="3039334"/>
            <a:ext cx="2837935" cy="2803586"/>
            <a:chOff x="8332983" y="3313657"/>
            <a:chExt cx="2837935" cy="2803586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32983" y="3313657"/>
              <a:ext cx="2837935" cy="2124196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16316" y="5286246"/>
              <a:ext cx="8149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4800" dirty="0">
                  <a:latin typeface="Gill Sans" charset="0"/>
                  <a:ea typeface="Gill Sans" charset="0"/>
                  <a:cs typeface="Gill Sans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87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1" y="395382"/>
            <a:ext cx="6743089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Paris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Performance Aware 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Runtime Inference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488" y="2332651"/>
            <a:ext cx="11353800" cy="4759905"/>
          </a:xfrm>
        </p:spPr>
        <p:txBody>
          <a:bodyPr/>
          <a:lstStyle/>
          <a:p>
            <a:r>
              <a:rPr lang="en-US" dirty="0" smtClean="0"/>
              <a:t>Best </a:t>
            </a:r>
            <a:r>
              <a:rPr lang="en-US" dirty="0" err="1" smtClean="0"/>
              <a:t>vm</a:t>
            </a:r>
            <a:r>
              <a:rPr lang="en-US" dirty="0" smtClean="0"/>
              <a:t>-type depends </a:t>
            </a:r>
            <a:r>
              <a:rPr lang="en-US" dirty="0"/>
              <a:t>on </a:t>
            </a:r>
            <a:r>
              <a:rPr lang="en-US" dirty="0" smtClean="0"/>
              <a:t>workload as well as </a:t>
            </a:r>
            <a:r>
              <a:rPr lang="en-US" b="1" dirty="0" smtClean="0"/>
              <a:t>cost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b="1" dirty="0"/>
              <a:t>runtime</a:t>
            </a:r>
            <a:r>
              <a:rPr lang="en-US" dirty="0"/>
              <a:t> goals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20274" y="224859"/>
            <a:ext cx="4415845" cy="1960170"/>
            <a:chOff x="6937955" y="199003"/>
            <a:chExt cx="4609910" cy="2046314"/>
          </a:xfrm>
        </p:grpSpPr>
        <p:grpSp>
          <p:nvGrpSpPr>
            <p:cNvPr id="9" name="Group 8"/>
            <p:cNvGrpSpPr/>
            <p:nvPr/>
          </p:nvGrpSpPr>
          <p:grpSpPr>
            <a:xfrm>
              <a:off x="6937955" y="199003"/>
              <a:ext cx="1502660" cy="2046314"/>
              <a:chOff x="6937955" y="199003"/>
              <a:chExt cx="1502660" cy="20463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076938" y="166054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78839" y="199003"/>
              <a:ext cx="1558891" cy="2046314"/>
              <a:chOff x="8578356" y="199003"/>
              <a:chExt cx="1558891" cy="20463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815826" y="1660542"/>
                <a:ext cx="10839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6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75200" y="199003"/>
              <a:ext cx="1072665" cy="2046313"/>
              <a:chOff x="10475200" y="199003"/>
              <a:chExt cx="1072665" cy="20463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617803" y="1660541"/>
                <a:ext cx="776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43" y="2941039"/>
            <a:ext cx="5482014" cy="302060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64692" y="368372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Runtime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87780" y="3389957"/>
            <a:ext cx="36102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Which VM will cost </a:t>
            </a:r>
            <a:b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me the least?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18655" y="4617216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m1.small is cheapest? 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89884" y="3389956"/>
            <a:ext cx="369332" cy="1322647"/>
            <a:chOff x="289884" y="3389956"/>
            <a:chExt cx="369332" cy="1322647"/>
          </a:xfrm>
        </p:grpSpPr>
        <p:sp>
          <p:nvSpPr>
            <p:cNvPr id="24" name="TextBox 23"/>
            <p:cNvSpPr txBox="1"/>
            <p:nvPr/>
          </p:nvSpPr>
          <p:spPr>
            <a:xfrm rot="5400000">
              <a:off x="119324" y="356051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Price</a:t>
              </a:r>
              <a:endParaRPr lang="en-US"/>
            </a:p>
          </p:txBody>
        </p:sp>
        <p:cxnSp>
          <p:nvCxnSpPr>
            <p:cNvPr id="26" name="Straight Arrow Connector 25"/>
            <p:cNvCxnSpPr>
              <a:stCxn id="24" idx="3"/>
            </p:cNvCxnSpPr>
            <p:nvPr/>
          </p:nvCxnSpPr>
          <p:spPr>
            <a:xfrm flipH="1">
              <a:off x="474549" y="4100408"/>
              <a:ext cx="1" cy="61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0295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1" y="395382"/>
            <a:ext cx="6743089" cy="1325563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Paris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Performance Aware </a:t>
            </a:r>
            <a:br>
              <a:rPr lang="en-US" sz="4000" dirty="0" smtClean="0"/>
            </a:br>
            <a:r>
              <a:rPr lang="en-US" sz="4000" dirty="0" smtClean="0"/>
              <a:t>Runtime Inference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488" y="2332651"/>
            <a:ext cx="11353800" cy="4759905"/>
          </a:xfrm>
        </p:spPr>
        <p:txBody>
          <a:bodyPr/>
          <a:lstStyle/>
          <a:p>
            <a:r>
              <a:rPr lang="en-US" dirty="0"/>
              <a:t>Best </a:t>
            </a:r>
            <a:r>
              <a:rPr lang="en-US" dirty="0" err="1"/>
              <a:t>vm</a:t>
            </a:r>
            <a:r>
              <a:rPr lang="en-US" dirty="0"/>
              <a:t>-type depends on workload as well as </a:t>
            </a:r>
            <a:r>
              <a:rPr lang="en-US" b="1" dirty="0"/>
              <a:t>cost</a:t>
            </a:r>
            <a:r>
              <a:rPr lang="en-US" dirty="0"/>
              <a:t> &amp; </a:t>
            </a:r>
            <a:r>
              <a:rPr lang="en-US" b="1" dirty="0"/>
              <a:t>runtime</a:t>
            </a:r>
            <a:r>
              <a:rPr lang="en-US" dirty="0"/>
              <a:t> goals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20274" y="224859"/>
            <a:ext cx="4415845" cy="1960170"/>
            <a:chOff x="6937955" y="199003"/>
            <a:chExt cx="4609910" cy="2046314"/>
          </a:xfrm>
        </p:grpSpPr>
        <p:grpSp>
          <p:nvGrpSpPr>
            <p:cNvPr id="9" name="Group 8"/>
            <p:cNvGrpSpPr/>
            <p:nvPr/>
          </p:nvGrpSpPr>
          <p:grpSpPr>
            <a:xfrm>
              <a:off x="6937955" y="199003"/>
              <a:ext cx="1502660" cy="2046314"/>
              <a:chOff x="6937955" y="199003"/>
              <a:chExt cx="1502660" cy="20463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37955" y="199003"/>
                <a:ext cx="1502660" cy="150173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076938" y="1660542"/>
                <a:ext cx="1220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Neeraja</a:t>
                </a: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/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Yadwadkar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78839" y="199003"/>
              <a:ext cx="1558891" cy="2046314"/>
              <a:chOff x="8578356" y="199003"/>
              <a:chExt cx="1558891" cy="20463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78356" y="199003"/>
                <a:ext cx="1558891" cy="1501731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8815826" y="1660542"/>
                <a:ext cx="10839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Bharath</a:t>
                </a:r>
                <a:endParaRPr lang="en-US" sz="16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ctr"/>
                <a:r>
                  <a:rPr lang="en-US" sz="1600" dirty="0" err="1" smtClean="0">
                    <a:latin typeface="Helvetica Light" charset="0"/>
                    <a:ea typeface="Helvetica Light" charset="0"/>
                    <a:cs typeface="Helvetica Light" charset="0"/>
                  </a:rPr>
                  <a:t>Hariharan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0475200" y="199003"/>
              <a:ext cx="1072665" cy="2046313"/>
              <a:chOff x="10475200" y="199003"/>
              <a:chExt cx="1072665" cy="20463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5200" y="199003"/>
                <a:ext cx="1072665" cy="150173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617803" y="1660541"/>
                <a:ext cx="776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Randy</a:t>
                </a:r>
                <a:b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</a:br>
                <a:r>
                  <a:rPr lang="en-US" sz="16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Katz</a:t>
                </a:r>
                <a:endParaRPr lang="en-US" sz="1600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43" y="2941039"/>
            <a:ext cx="5482014" cy="302060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64692" y="368372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Runtime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362411" y="2941039"/>
            <a:ext cx="5473708" cy="3020608"/>
            <a:chOff x="6362411" y="3202299"/>
            <a:chExt cx="5473708" cy="302060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411" y="3202299"/>
              <a:ext cx="5473708" cy="3020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9674966" y="3804647"/>
              <a:ext cx="11336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" charset="0"/>
                  <a:ea typeface="Helvetica" charset="0"/>
                  <a:cs typeface="Helvetica" charset="0"/>
                </a:rPr>
                <a:t>Job</a:t>
              </a:r>
              <a:br>
                <a:rPr lang="en-US" sz="3600" dirty="0" smtClean="0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3600" dirty="0" smtClean="0">
                  <a:latin typeface="Helvetica" charset="0"/>
                  <a:ea typeface="Helvetica" charset="0"/>
                  <a:cs typeface="Helvetica" charset="0"/>
                </a:rPr>
                <a:t>Cost</a:t>
              </a:r>
              <a:endParaRPr lang="en-US" sz="3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25681" y="5987059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Requires accurate </a:t>
            </a:r>
            <a:r>
              <a:rPr lang="en-US" sz="3200" b="1" smtClean="0">
                <a:latin typeface="Helvetica" charset="0"/>
                <a:ea typeface="Helvetica" charset="0"/>
                <a:cs typeface="Helvetica" charset="0"/>
              </a:rPr>
              <a:t>runtime prediction</a:t>
            </a:r>
            <a:r>
              <a:rPr lang="en-US" sz="3200" smtClean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89884" y="3389956"/>
            <a:ext cx="369332" cy="1322647"/>
            <a:chOff x="289884" y="3389956"/>
            <a:chExt cx="369332" cy="1322647"/>
          </a:xfrm>
        </p:grpSpPr>
        <p:sp>
          <p:nvSpPr>
            <p:cNvPr id="24" name="TextBox 23"/>
            <p:cNvSpPr txBox="1"/>
            <p:nvPr/>
          </p:nvSpPr>
          <p:spPr>
            <a:xfrm rot="5400000">
              <a:off x="119324" y="356051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Price</a:t>
              </a:r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474549" y="4100408"/>
              <a:ext cx="1" cy="6121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528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16912</TotalTime>
  <Words>2555</Words>
  <Application>Microsoft Macintosh PowerPoint</Application>
  <PresentationFormat>Widescreen</PresentationFormat>
  <Paragraphs>998</Paragraphs>
  <Slides>67</Slides>
  <Notes>39</Notes>
  <HiddenSlides>11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4" baseType="lpstr">
      <vt:lpstr>Beirut</vt:lpstr>
      <vt:lpstr>Calibri</vt:lpstr>
      <vt:lpstr>Consolas</vt:lpstr>
      <vt:lpstr>Gill Sans</vt:lpstr>
      <vt:lpstr>Gill Sans Light</vt:lpstr>
      <vt:lpstr>Helvetica</vt:lpstr>
      <vt:lpstr>Helvetica Light</vt:lpstr>
      <vt:lpstr>Helvetica Neue</vt:lpstr>
      <vt:lpstr>Helvetica Neue Condensed Black</vt:lpstr>
      <vt:lpstr>Helvetica Neue Light</vt:lpstr>
      <vt:lpstr>HelveticaNeue</vt:lpstr>
      <vt:lpstr>Source Sans Pro Light</vt:lpstr>
      <vt:lpstr>Tahoma</vt:lpstr>
      <vt:lpstr>Times</vt:lpstr>
      <vt:lpstr>Wingdings</vt:lpstr>
      <vt:lpstr>Arial</vt:lpstr>
      <vt:lpstr>1_Office Theme</vt:lpstr>
      <vt:lpstr>PowerPoint Presentation</vt:lpstr>
      <vt:lpstr>PowerPoint Presentation</vt:lpstr>
      <vt:lpstr>PowerPoint Presentation</vt:lpstr>
      <vt:lpstr>PowerPoint Presentation</vt:lpstr>
      <vt:lpstr>Paris Performance Aware  Runtime Inference System</vt:lpstr>
      <vt:lpstr>Paris Performance Aware  Runtime Inference System</vt:lpstr>
      <vt:lpstr>Paris Performance Aware  Runtime Inference System</vt:lpstr>
      <vt:lpstr>Paris Performance Aware  Runtime Inference System</vt:lpstr>
      <vt:lpstr>Paris Performance Aware  Runtime Inference System</vt:lpstr>
      <vt:lpstr>Paris Performance Aware  Runtime Inference System</vt:lpstr>
      <vt:lpstr>Hemingway* Modeling Throughput and  Convergence for ML Workloads</vt:lpstr>
      <vt:lpstr>Hemingway* Modeling Throughput and  Convergence for ML Workloads</vt:lpstr>
      <vt:lpstr>Deep Code Completion Neural architectures for reasoning about programs</vt:lpstr>
      <vt:lpstr>Deep Code Completion Neural architectures for reasoning about programs</vt:lpstr>
      <vt:lpstr>Deep Code Completion Neural architectures for reasoning about programs</vt:lpstr>
      <vt:lpstr>Deep Code Completion Neural architectures for reasoning about computer programs</vt:lpstr>
      <vt:lpstr>Fun Code Sample Generated by Char-LSTM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Temgine A Scalable Multivariate  Time Series Analysis Engine</vt:lpstr>
      <vt:lpstr>Temgine A Scalable Multivariate  Time Series Analysis Engine</vt:lpstr>
      <vt:lpstr>Temgine A Scalable Multivariate  Time Series Analysis Engine</vt:lpstr>
      <vt:lpstr>PowerPoint Presentation</vt:lpstr>
      <vt:lpstr>PowerPoint Presentation</vt:lpstr>
      <vt:lpstr>PowerPoint Presentation</vt:lpstr>
      <vt:lpstr>why is                        challenging?</vt:lpstr>
      <vt:lpstr>PowerPoint Presentation</vt:lpstr>
      <vt:lpstr>PowerPoint Presentation</vt:lpstr>
      <vt:lpstr>PowerPoint Presentation</vt:lpstr>
      <vt:lpstr>Why is                            challenging?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Clipper Online Learning for Recommendations (Simulated News Rec.)</vt:lpstr>
      <vt:lpstr>PowerPoint Presentation</vt:lpstr>
      <vt:lpstr>PowerPoint Presentation</vt:lpstr>
      <vt:lpstr>Clipper Serves Predictions across ML Frameworks</vt:lpstr>
      <vt:lpstr>Clipper Architecture</vt:lpstr>
      <vt:lpstr>Clipper Architecture</vt:lpstr>
      <vt:lpstr>Clipper Architecture</vt:lpstr>
      <vt:lpstr>Clipper Architecture</vt:lpstr>
      <vt:lpstr>Adaptive Batching to Improve Throughput</vt:lpstr>
      <vt:lpstr>Tensor Flow Conv. Net (GPU)</vt:lpstr>
      <vt:lpstr>Approximate Caching to Reduce Latency</vt:lpstr>
      <vt:lpstr>Adaptive Batching to Improve Throughput</vt:lpstr>
      <vt:lpstr>Tensor Flow Conv. Net (GPU)</vt:lpstr>
      <vt:lpstr>Anytime Predictions</vt:lpstr>
      <vt:lpstr>Anytime Predictions</vt:lpstr>
      <vt:lpstr>Comparison to TensorFlow Serving</vt:lpstr>
      <vt:lpstr>Evaluation of Throughput Under Heavy Load</vt:lpstr>
      <vt:lpstr>Improved Prediction Accuracy (ImageNet)</vt:lpstr>
      <vt:lpstr>Improved Prediction Accuracy (ImageNet)</vt:lpstr>
      <vt:lpstr>Clipper prediction serving system that spans multiple ML Frameworks and is designed to</vt:lpstr>
      <vt:lpstr>PowerPoint Presentation</vt:lpstr>
      <vt:lpstr>PowerPoint Presentation</vt:lpstr>
      <vt:lpstr>PowerPoint Presentation</vt:lpstr>
      <vt:lpstr>Goal</vt:lpstr>
      <vt:lpstr>PowerPoint Presentation</vt:lpstr>
      <vt:lpstr>Security: Protecting Models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318</cp:revision>
  <cp:lastPrinted>2016-09-15T22:35:52Z</cp:lastPrinted>
  <dcterms:created xsi:type="dcterms:W3CDTF">2016-06-11T00:34:45Z</dcterms:created>
  <dcterms:modified xsi:type="dcterms:W3CDTF">2016-09-16T21:38:38Z</dcterms:modified>
</cp:coreProperties>
</file>